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2"/>
  </p:notesMasterIdLst>
  <p:handoutMasterIdLst>
    <p:handoutMasterId r:id="rId33"/>
  </p:handoutMasterIdLst>
  <p:sldIdLst>
    <p:sldId id="965" r:id="rId5"/>
    <p:sldId id="783" r:id="rId6"/>
    <p:sldId id="850" r:id="rId7"/>
    <p:sldId id="966" r:id="rId8"/>
    <p:sldId id="998" r:id="rId9"/>
    <p:sldId id="266" r:id="rId10"/>
    <p:sldId id="997" r:id="rId11"/>
    <p:sldId id="985" r:id="rId12"/>
    <p:sldId id="967" r:id="rId13"/>
    <p:sldId id="989" r:id="rId14"/>
    <p:sldId id="718" r:id="rId15"/>
    <p:sldId id="970" r:id="rId16"/>
    <p:sldId id="943" r:id="rId17"/>
    <p:sldId id="979" r:id="rId18"/>
    <p:sldId id="968" r:id="rId19"/>
    <p:sldId id="978" r:id="rId20"/>
    <p:sldId id="286" r:id="rId21"/>
    <p:sldId id="994" r:id="rId22"/>
    <p:sldId id="973" r:id="rId23"/>
    <p:sldId id="275" r:id="rId24"/>
    <p:sldId id="799" r:id="rId25"/>
    <p:sldId id="975" r:id="rId26"/>
    <p:sldId id="995" r:id="rId27"/>
    <p:sldId id="976" r:id="rId28"/>
    <p:sldId id="974" r:id="rId29"/>
    <p:sldId id="1016" r:id="rId30"/>
    <p:sldId id="1031" r:id="rId31"/>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Poppins" pitchFamily="2" charset="77"/>
      <p:regular r:id="rId38"/>
      <p:bold r:id="rId39"/>
      <p:italic r:id="rId40"/>
      <p:boldItalic r:id="rId41"/>
    </p:embeddedFont>
    <p:embeddedFont>
      <p:font typeface="Poppins Medium" pitchFamily="2" charset="77"/>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84" userDrawn="1">
          <p15:clr>
            <a:srgbClr val="A4A3A4"/>
          </p15:clr>
        </p15:guide>
        <p15:guide id="4" pos="7296" userDrawn="1">
          <p15:clr>
            <a:srgbClr val="A4A3A4"/>
          </p15:clr>
        </p15:guide>
        <p15:guide id="5" orient="horz" pos="432" userDrawn="1">
          <p15:clr>
            <a:srgbClr val="A4A3A4"/>
          </p15:clr>
        </p15:guide>
        <p15:guide id="6" orient="horz" pos="388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7724"/>
    <a:srgbClr val="5B5E1C"/>
    <a:srgbClr val="FFFFFF"/>
    <a:srgbClr val="000000"/>
    <a:srgbClr val="EBEBEB"/>
    <a:srgbClr val="2B361C"/>
    <a:srgbClr val="480000"/>
    <a:srgbClr val="F2F2F2"/>
    <a:srgbClr val="008CCC"/>
    <a:srgbClr val="8E91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58" autoAdjust="0"/>
    <p:restoredTop sz="84960" autoAdjust="0"/>
  </p:normalViewPr>
  <p:slideViewPr>
    <p:cSldViewPr snapToGrid="0">
      <p:cViewPr varScale="1">
        <p:scale>
          <a:sx n="75" d="100"/>
          <a:sy n="75" d="100"/>
        </p:scale>
        <p:origin x="184" y="504"/>
      </p:cViewPr>
      <p:guideLst>
        <p:guide orient="horz" pos="2160"/>
        <p:guide pos="3840"/>
        <p:guide pos="384"/>
        <p:guide pos="7296"/>
        <p:guide orient="horz" pos="432"/>
        <p:guide orient="horz" pos="3888"/>
      </p:guideLst>
    </p:cSldViewPr>
  </p:slideViewPr>
  <p:notesTextViewPr>
    <p:cViewPr>
      <p:scale>
        <a:sx n="3" d="2"/>
        <a:sy n="3" d="2"/>
      </p:scale>
      <p:origin x="0" y="0"/>
    </p:cViewPr>
  </p:notesTextViewPr>
  <p:sorterViewPr>
    <p:cViewPr>
      <p:scale>
        <a:sx n="67" d="100"/>
        <a:sy n="67" d="100"/>
      </p:scale>
      <p:origin x="0" y="5240"/>
    </p:cViewPr>
  </p:sorterViewPr>
  <p:notesViewPr>
    <p:cSldViewPr snapToGrid="0" showGuides="1">
      <p:cViewPr varScale="1">
        <p:scale>
          <a:sx n="158" d="100"/>
          <a:sy n="158" d="100"/>
        </p:scale>
        <p:origin x="2456"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8.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58346347219201"/>
          <c:y val="8.1562428348625399E-2"/>
          <c:w val="0.86519165827585598"/>
          <c:h val="0.73683176423002805"/>
        </c:manualLayout>
      </c:layout>
      <c:lineChart>
        <c:grouping val="standard"/>
        <c:varyColors val="0"/>
        <c:ser>
          <c:idx val="1"/>
          <c:order val="0"/>
          <c:tx>
            <c:strRef>
              <c:f>Sheet1!$Q$8</c:f>
              <c:strCache>
                <c:ptCount val="1"/>
                <c:pt idx="0">
                  <c:v> With Controls</c:v>
                </c:pt>
              </c:strCache>
            </c:strRef>
          </c:tx>
          <c:spPr>
            <a:ln w="44450" cap="rnd" cmpd="sng">
              <a:solidFill>
                <a:srgbClr val="727724"/>
              </a:solidFill>
              <a:round/>
            </a:ln>
            <a:effectLst/>
          </c:spPr>
          <c:marker>
            <c:symbol val="none"/>
          </c:marker>
          <c:cat>
            <c:numRef>
              <c:f>Sheet1!$O$9:$O$83</c:f>
              <c:numCache>
                <c:formatCode>General</c:formatCode>
                <c:ptCount val="75"/>
                <c:pt idx="0">
                  <c:v>16</c:v>
                </c:pt>
                <c:pt idx="1">
                  <c:v>17</c:v>
                </c:pt>
                <c:pt idx="2">
                  <c:v>18</c:v>
                </c:pt>
                <c:pt idx="3">
                  <c:v>19</c:v>
                </c:pt>
                <c:pt idx="4">
                  <c:v>20</c:v>
                </c:pt>
                <c:pt idx="5">
                  <c:v>21</c:v>
                </c:pt>
                <c:pt idx="6">
                  <c:v>22</c:v>
                </c:pt>
                <c:pt idx="7">
                  <c:v>23</c:v>
                </c:pt>
                <c:pt idx="8">
                  <c:v>24</c:v>
                </c:pt>
                <c:pt idx="9">
                  <c:v>25</c:v>
                </c:pt>
                <c:pt idx="10">
                  <c:v>26</c:v>
                </c:pt>
                <c:pt idx="11">
                  <c:v>27</c:v>
                </c:pt>
                <c:pt idx="12">
                  <c:v>28</c:v>
                </c:pt>
                <c:pt idx="13">
                  <c:v>29</c:v>
                </c:pt>
                <c:pt idx="14">
                  <c:v>30</c:v>
                </c:pt>
                <c:pt idx="15">
                  <c:v>31</c:v>
                </c:pt>
                <c:pt idx="16">
                  <c:v>32</c:v>
                </c:pt>
                <c:pt idx="17">
                  <c:v>33</c:v>
                </c:pt>
                <c:pt idx="18">
                  <c:v>34</c:v>
                </c:pt>
                <c:pt idx="19">
                  <c:v>35</c:v>
                </c:pt>
                <c:pt idx="20">
                  <c:v>36</c:v>
                </c:pt>
                <c:pt idx="21">
                  <c:v>37</c:v>
                </c:pt>
                <c:pt idx="22">
                  <c:v>38</c:v>
                </c:pt>
                <c:pt idx="23">
                  <c:v>39</c:v>
                </c:pt>
                <c:pt idx="24">
                  <c:v>40</c:v>
                </c:pt>
                <c:pt idx="25">
                  <c:v>41</c:v>
                </c:pt>
                <c:pt idx="26">
                  <c:v>42</c:v>
                </c:pt>
                <c:pt idx="27">
                  <c:v>43</c:v>
                </c:pt>
                <c:pt idx="28">
                  <c:v>44</c:v>
                </c:pt>
                <c:pt idx="29">
                  <c:v>45</c:v>
                </c:pt>
                <c:pt idx="30">
                  <c:v>46</c:v>
                </c:pt>
                <c:pt idx="31">
                  <c:v>47</c:v>
                </c:pt>
                <c:pt idx="32">
                  <c:v>48</c:v>
                </c:pt>
                <c:pt idx="33">
                  <c:v>49</c:v>
                </c:pt>
                <c:pt idx="34">
                  <c:v>50</c:v>
                </c:pt>
                <c:pt idx="35">
                  <c:v>51</c:v>
                </c:pt>
                <c:pt idx="36">
                  <c:v>52</c:v>
                </c:pt>
                <c:pt idx="37">
                  <c:v>53</c:v>
                </c:pt>
                <c:pt idx="38">
                  <c:v>54</c:v>
                </c:pt>
                <c:pt idx="39">
                  <c:v>55</c:v>
                </c:pt>
                <c:pt idx="40">
                  <c:v>56</c:v>
                </c:pt>
                <c:pt idx="41">
                  <c:v>57</c:v>
                </c:pt>
                <c:pt idx="42">
                  <c:v>58</c:v>
                </c:pt>
                <c:pt idx="43">
                  <c:v>59</c:v>
                </c:pt>
                <c:pt idx="44">
                  <c:v>60</c:v>
                </c:pt>
                <c:pt idx="45">
                  <c:v>61</c:v>
                </c:pt>
                <c:pt idx="46">
                  <c:v>62</c:v>
                </c:pt>
                <c:pt idx="47">
                  <c:v>63</c:v>
                </c:pt>
                <c:pt idx="48">
                  <c:v>64</c:v>
                </c:pt>
                <c:pt idx="49">
                  <c:v>65</c:v>
                </c:pt>
                <c:pt idx="50">
                  <c:v>66</c:v>
                </c:pt>
                <c:pt idx="51">
                  <c:v>67</c:v>
                </c:pt>
                <c:pt idx="52">
                  <c:v>68</c:v>
                </c:pt>
                <c:pt idx="53">
                  <c:v>69</c:v>
                </c:pt>
                <c:pt idx="54">
                  <c:v>70</c:v>
                </c:pt>
                <c:pt idx="55">
                  <c:v>71</c:v>
                </c:pt>
                <c:pt idx="56">
                  <c:v>72</c:v>
                </c:pt>
                <c:pt idx="57">
                  <c:v>73</c:v>
                </c:pt>
                <c:pt idx="58">
                  <c:v>74</c:v>
                </c:pt>
                <c:pt idx="59">
                  <c:v>75</c:v>
                </c:pt>
                <c:pt idx="60">
                  <c:v>76</c:v>
                </c:pt>
                <c:pt idx="61">
                  <c:v>77</c:v>
                </c:pt>
                <c:pt idx="62">
                  <c:v>78</c:v>
                </c:pt>
                <c:pt idx="63">
                  <c:v>79</c:v>
                </c:pt>
                <c:pt idx="64">
                  <c:v>80</c:v>
                </c:pt>
                <c:pt idx="65">
                  <c:v>81</c:v>
                </c:pt>
                <c:pt idx="66">
                  <c:v>82</c:v>
                </c:pt>
                <c:pt idx="67">
                  <c:v>83</c:v>
                </c:pt>
                <c:pt idx="68">
                  <c:v>84</c:v>
                </c:pt>
                <c:pt idx="69">
                  <c:v>85</c:v>
                </c:pt>
                <c:pt idx="70">
                  <c:v>86</c:v>
                </c:pt>
                <c:pt idx="71">
                  <c:v>87</c:v>
                </c:pt>
                <c:pt idx="72">
                  <c:v>88</c:v>
                </c:pt>
                <c:pt idx="73">
                  <c:v>89</c:v>
                </c:pt>
                <c:pt idx="74">
                  <c:v>90</c:v>
                </c:pt>
              </c:numCache>
            </c:numRef>
          </c:cat>
          <c:val>
            <c:numRef>
              <c:f>Sheet1!$Q$9:$Q$83</c:f>
              <c:numCache>
                <c:formatCode>General</c:formatCode>
                <c:ptCount val="75"/>
                <c:pt idx="0">
                  <c:v>8.59</c:v>
                </c:pt>
                <c:pt idx="1">
                  <c:v>8.4310000000000009</c:v>
                </c:pt>
                <c:pt idx="2">
                  <c:v>8.3370000000000015</c:v>
                </c:pt>
                <c:pt idx="3">
                  <c:v>8.0810000000000013</c:v>
                </c:pt>
                <c:pt idx="4">
                  <c:v>8.0130000000000035</c:v>
                </c:pt>
                <c:pt idx="5">
                  <c:v>7.9109999999999996</c:v>
                </c:pt>
                <c:pt idx="6">
                  <c:v>7.82899999999999</c:v>
                </c:pt>
                <c:pt idx="7">
                  <c:v>7.7850000000000001</c:v>
                </c:pt>
                <c:pt idx="8">
                  <c:v>7.7030000000000003</c:v>
                </c:pt>
                <c:pt idx="9">
                  <c:v>7.7569999999999997</c:v>
                </c:pt>
                <c:pt idx="10">
                  <c:v>7.7380000000000004</c:v>
                </c:pt>
                <c:pt idx="11">
                  <c:v>7.68</c:v>
                </c:pt>
                <c:pt idx="12">
                  <c:v>7.649</c:v>
                </c:pt>
                <c:pt idx="13">
                  <c:v>7.5869999999999997</c:v>
                </c:pt>
                <c:pt idx="14">
                  <c:v>7.5789999999999997</c:v>
                </c:pt>
                <c:pt idx="15">
                  <c:v>7.5289999999999946</c:v>
                </c:pt>
                <c:pt idx="16">
                  <c:v>7.5060000000000002</c:v>
                </c:pt>
                <c:pt idx="17">
                  <c:v>7.4829999999999997</c:v>
                </c:pt>
                <c:pt idx="18">
                  <c:v>7.4349999999999996</c:v>
                </c:pt>
                <c:pt idx="19">
                  <c:v>7.3869999999999996</c:v>
                </c:pt>
                <c:pt idx="20">
                  <c:v>7.3579999999999899</c:v>
                </c:pt>
                <c:pt idx="21">
                  <c:v>7.3490000000000002</c:v>
                </c:pt>
                <c:pt idx="22">
                  <c:v>7.3039999999999976</c:v>
                </c:pt>
                <c:pt idx="23">
                  <c:v>7.2460000000000004</c:v>
                </c:pt>
                <c:pt idx="24">
                  <c:v>7.2409999999999997</c:v>
                </c:pt>
                <c:pt idx="25">
                  <c:v>7.2220000000000004</c:v>
                </c:pt>
                <c:pt idx="26">
                  <c:v>7.2009999999999996</c:v>
                </c:pt>
                <c:pt idx="27">
                  <c:v>7.1760000000000002</c:v>
                </c:pt>
                <c:pt idx="28">
                  <c:v>7.1719999999999997</c:v>
                </c:pt>
                <c:pt idx="29">
                  <c:v>7.14</c:v>
                </c:pt>
                <c:pt idx="30">
                  <c:v>7.1130000000000004</c:v>
                </c:pt>
                <c:pt idx="31">
                  <c:v>7.0919999999999996</c:v>
                </c:pt>
                <c:pt idx="32">
                  <c:v>7.0880000000000001</c:v>
                </c:pt>
                <c:pt idx="33">
                  <c:v>7.0750000000000002</c:v>
                </c:pt>
                <c:pt idx="34">
                  <c:v>7.0990000000000002</c:v>
                </c:pt>
                <c:pt idx="35">
                  <c:v>7.0709999999999997</c:v>
                </c:pt>
                <c:pt idx="36">
                  <c:v>7.0539999999999976</c:v>
                </c:pt>
                <c:pt idx="37">
                  <c:v>7.0519999999999996</c:v>
                </c:pt>
                <c:pt idx="38">
                  <c:v>7.0609999999999946</c:v>
                </c:pt>
                <c:pt idx="39">
                  <c:v>7.1039999999999974</c:v>
                </c:pt>
                <c:pt idx="40">
                  <c:v>7.1179999999999888</c:v>
                </c:pt>
                <c:pt idx="41">
                  <c:v>7.1349999999999909</c:v>
                </c:pt>
                <c:pt idx="42">
                  <c:v>7.1779999999999946</c:v>
                </c:pt>
                <c:pt idx="43">
                  <c:v>7.2249999999999899</c:v>
                </c:pt>
                <c:pt idx="44">
                  <c:v>7.3259999999999899</c:v>
                </c:pt>
                <c:pt idx="45">
                  <c:v>7.3769999999999998</c:v>
                </c:pt>
                <c:pt idx="46">
                  <c:v>7.4859999999999998</c:v>
                </c:pt>
                <c:pt idx="47">
                  <c:v>7.5339999999999998</c:v>
                </c:pt>
                <c:pt idx="48">
                  <c:v>7.5970000000000004</c:v>
                </c:pt>
                <c:pt idx="49">
                  <c:v>7.65899999999999</c:v>
                </c:pt>
                <c:pt idx="50">
                  <c:v>7.7039999999999997</c:v>
                </c:pt>
                <c:pt idx="51">
                  <c:v>7.7089999999999996</c:v>
                </c:pt>
                <c:pt idx="52">
                  <c:v>7.7110000000000003</c:v>
                </c:pt>
                <c:pt idx="53">
                  <c:v>7.7569999999999997</c:v>
                </c:pt>
                <c:pt idx="54">
                  <c:v>7.6579999999999888</c:v>
                </c:pt>
                <c:pt idx="55">
                  <c:v>7.641</c:v>
                </c:pt>
                <c:pt idx="56">
                  <c:v>7.644999999999988</c:v>
                </c:pt>
                <c:pt idx="57">
                  <c:v>7.6629999999999869</c:v>
                </c:pt>
                <c:pt idx="58">
                  <c:v>7.6629999999999869</c:v>
                </c:pt>
                <c:pt idx="59">
                  <c:v>7.613999999999991</c:v>
                </c:pt>
                <c:pt idx="60">
                  <c:v>7.5960000000000001</c:v>
                </c:pt>
                <c:pt idx="61">
                  <c:v>7.6259999999999888</c:v>
                </c:pt>
                <c:pt idx="62">
                  <c:v>7.565999999999991</c:v>
                </c:pt>
                <c:pt idx="63">
                  <c:v>7.6559999999999899</c:v>
                </c:pt>
                <c:pt idx="64">
                  <c:v>7.5709999999999997</c:v>
                </c:pt>
                <c:pt idx="65">
                  <c:v>7.6869999999999976</c:v>
                </c:pt>
                <c:pt idx="66">
                  <c:v>7.577</c:v>
                </c:pt>
                <c:pt idx="67">
                  <c:v>7.5639999999999956</c:v>
                </c:pt>
                <c:pt idx="68">
                  <c:v>7.63</c:v>
                </c:pt>
                <c:pt idx="69">
                  <c:v>7.4390000000000001</c:v>
                </c:pt>
                <c:pt idx="70">
                  <c:v>7.5739999999999998</c:v>
                </c:pt>
                <c:pt idx="71">
                  <c:v>7.5519999999999996</c:v>
                </c:pt>
                <c:pt idx="72">
                  <c:v>7.5229999999999899</c:v>
                </c:pt>
                <c:pt idx="73">
                  <c:v>7.71</c:v>
                </c:pt>
                <c:pt idx="74">
                  <c:v>7.6869999999999976</c:v>
                </c:pt>
              </c:numCache>
            </c:numRef>
          </c:val>
          <c:smooth val="0"/>
          <c:extLst>
            <c:ext xmlns:c16="http://schemas.microsoft.com/office/drawing/2014/chart" uri="{C3380CC4-5D6E-409C-BE32-E72D297353CC}">
              <c16:uniqueId val="{00000001-59C3-1749-8A88-DC48E4294050}"/>
            </c:ext>
          </c:extLst>
        </c:ser>
        <c:dLbls>
          <c:showLegendKey val="0"/>
          <c:showVal val="0"/>
          <c:showCatName val="0"/>
          <c:showSerName val="0"/>
          <c:showPercent val="0"/>
          <c:showBubbleSize val="0"/>
        </c:dLbls>
        <c:smooth val="0"/>
        <c:axId val="58559840"/>
        <c:axId val="58560400"/>
      </c:lineChart>
      <c:catAx>
        <c:axId val="58559840"/>
        <c:scaling>
          <c:orientation val="minMax"/>
        </c:scaling>
        <c:delete val="0"/>
        <c:axPos val="b"/>
        <c:title>
          <c:tx>
            <c:rich>
              <a:bodyPr rot="0" vert="horz"/>
              <a:lstStyle/>
              <a:p>
                <a:pPr>
                  <a:defRPr/>
                </a:pPr>
                <a:r>
                  <a:rPr lang="en-US"/>
                  <a:t>AGE</a:t>
                </a:r>
              </a:p>
            </c:rich>
          </c:tx>
          <c:layout>
            <c:manualLayout>
              <c:xMode val="edge"/>
              <c:yMode val="edge"/>
              <c:x val="0.49192948160330302"/>
              <c:y val="0.8880929572739170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58560400"/>
        <c:crosses val="autoZero"/>
        <c:auto val="1"/>
        <c:lblAlgn val="ctr"/>
        <c:lblOffset val="100"/>
        <c:tickLblSkip val="4"/>
        <c:tickMarkSkip val="3"/>
        <c:noMultiLvlLbl val="0"/>
      </c:catAx>
      <c:valAx>
        <c:axId val="58560400"/>
        <c:scaling>
          <c:orientation val="minMax"/>
          <c:max val="8.6"/>
          <c:min val="6.8"/>
        </c:scaling>
        <c:delete val="0"/>
        <c:axPos val="l"/>
        <c:title>
          <c:tx>
            <c:rich>
              <a:bodyPr rot="-5400000" vert="horz"/>
              <a:lstStyle/>
              <a:p>
                <a:pPr>
                  <a:defRPr/>
                </a:pPr>
                <a:r>
                  <a:rPr lang="en-US"/>
                  <a:t>LIFE SATISFACTION</a:t>
                </a:r>
              </a:p>
            </c:rich>
          </c:tx>
          <c:layout>
            <c:manualLayout>
              <c:xMode val="edge"/>
              <c:yMode val="edge"/>
              <c:x val="3.09724829476388E-2"/>
              <c:y val="0.34505853731908998"/>
            </c:manualLayout>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58559840"/>
        <c:crosses val="autoZero"/>
        <c:crossBetween val="between"/>
      </c:valAx>
      <c:spPr>
        <a:noFill/>
        <a:ln>
          <a:noFill/>
        </a:ln>
        <a:effectLst/>
      </c:spPr>
    </c:plotArea>
    <c:legend>
      <c:legendPos val="b"/>
      <c:layout>
        <c:manualLayout>
          <c:xMode val="edge"/>
          <c:yMode val="edge"/>
          <c:x val="0.28402581593675302"/>
          <c:y val="0.92419814594685901"/>
          <c:w val="0.43194843549397699"/>
          <c:h val="7.5801854053141396E-2"/>
        </c:manualLayout>
      </c:layout>
      <c:overlay val="0"/>
      <c:spPr>
        <a:noFill/>
        <a:ln>
          <a:noFill/>
        </a:ln>
        <a:effectLst/>
      </c:spPr>
      <c:txPr>
        <a:bodyPr rot="0" vert="horz"/>
        <a:lstStyle/>
        <a:p>
          <a:pPr>
            <a:defRPr/>
          </a:pPr>
          <a:endParaRPr lang="en-US"/>
        </a:p>
      </c:txPr>
    </c:legend>
    <c:plotVisOnly val="1"/>
    <c:dispBlanksAs val="gap"/>
    <c:showDLblsOverMax val="0"/>
  </c:chart>
  <c:spPr>
    <a:noFill/>
    <a:ln>
      <a:noFill/>
    </a:ln>
    <a:effectLst/>
  </c:spPr>
  <c:txPr>
    <a:bodyPr/>
    <a:lstStyle/>
    <a:p>
      <a:pPr>
        <a:defRPr>
          <a:latin typeface="+mj-lt"/>
          <a:cs typeface="Gibson Light"/>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58346347219201"/>
          <c:y val="8.1562428348625399E-2"/>
          <c:w val="0.86519165827585598"/>
          <c:h val="0.73683176423002805"/>
        </c:manualLayout>
      </c:layout>
      <c:lineChart>
        <c:grouping val="standard"/>
        <c:varyColors val="0"/>
        <c:ser>
          <c:idx val="0"/>
          <c:order val="0"/>
          <c:tx>
            <c:strRef>
              <c:f>Sheet1!$P$8</c:f>
              <c:strCache>
                <c:ptCount val="1"/>
                <c:pt idx="0">
                  <c:v> Without Controls</c:v>
                </c:pt>
              </c:strCache>
            </c:strRef>
          </c:tx>
          <c:spPr>
            <a:ln w="44450" cap="rnd" cmpd="sng">
              <a:solidFill>
                <a:srgbClr val="2B361C"/>
              </a:solidFill>
              <a:round/>
            </a:ln>
            <a:effectLst/>
          </c:spPr>
          <c:marker>
            <c:symbol val="none"/>
          </c:marker>
          <c:cat>
            <c:numRef>
              <c:f>Sheet1!$O$9:$O$83</c:f>
              <c:numCache>
                <c:formatCode>General</c:formatCode>
                <c:ptCount val="75"/>
                <c:pt idx="0">
                  <c:v>16</c:v>
                </c:pt>
                <c:pt idx="1">
                  <c:v>17</c:v>
                </c:pt>
                <c:pt idx="2">
                  <c:v>18</c:v>
                </c:pt>
                <c:pt idx="3">
                  <c:v>19</c:v>
                </c:pt>
                <c:pt idx="4">
                  <c:v>20</c:v>
                </c:pt>
                <c:pt idx="5">
                  <c:v>21</c:v>
                </c:pt>
                <c:pt idx="6">
                  <c:v>22</c:v>
                </c:pt>
                <c:pt idx="7">
                  <c:v>23</c:v>
                </c:pt>
                <c:pt idx="8">
                  <c:v>24</c:v>
                </c:pt>
                <c:pt idx="9">
                  <c:v>25</c:v>
                </c:pt>
                <c:pt idx="10">
                  <c:v>26</c:v>
                </c:pt>
                <c:pt idx="11">
                  <c:v>27</c:v>
                </c:pt>
                <c:pt idx="12">
                  <c:v>28</c:v>
                </c:pt>
                <c:pt idx="13">
                  <c:v>29</c:v>
                </c:pt>
                <c:pt idx="14">
                  <c:v>30</c:v>
                </c:pt>
                <c:pt idx="15">
                  <c:v>31</c:v>
                </c:pt>
                <c:pt idx="16">
                  <c:v>32</c:v>
                </c:pt>
                <c:pt idx="17">
                  <c:v>33</c:v>
                </c:pt>
                <c:pt idx="18">
                  <c:v>34</c:v>
                </c:pt>
                <c:pt idx="19">
                  <c:v>35</c:v>
                </c:pt>
                <c:pt idx="20">
                  <c:v>36</c:v>
                </c:pt>
                <c:pt idx="21">
                  <c:v>37</c:v>
                </c:pt>
                <c:pt idx="22">
                  <c:v>38</c:v>
                </c:pt>
                <c:pt idx="23">
                  <c:v>39</c:v>
                </c:pt>
                <c:pt idx="24">
                  <c:v>40</c:v>
                </c:pt>
                <c:pt idx="25">
                  <c:v>41</c:v>
                </c:pt>
                <c:pt idx="26">
                  <c:v>42</c:v>
                </c:pt>
                <c:pt idx="27">
                  <c:v>43</c:v>
                </c:pt>
                <c:pt idx="28">
                  <c:v>44</c:v>
                </c:pt>
                <c:pt idx="29">
                  <c:v>45</c:v>
                </c:pt>
                <c:pt idx="30">
                  <c:v>46</c:v>
                </c:pt>
                <c:pt idx="31">
                  <c:v>47</c:v>
                </c:pt>
                <c:pt idx="32">
                  <c:v>48</c:v>
                </c:pt>
                <c:pt idx="33">
                  <c:v>49</c:v>
                </c:pt>
                <c:pt idx="34">
                  <c:v>50</c:v>
                </c:pt>
                <c:pt idx="35">
                  <c:v>51</c:v>
                </c:pt>
                <c:pt idx="36">
                  <c:v>52</c:v>
                </c:pt>
                <c:pt idx="37">
                  <c:v>53</c:v>
                </c:pt>
                <c:pt idx="38">
                  <c:v>54</c:v>
                </c:pt>
                <c:pt idx="39">
                  <c:v>55</c:v>
                </c:pt>
                <c:pt idx="40">
                  <c:v>56</c:v>
                </c:pt>
                <c:pt idx="41">
                  <c:v>57</c:v>
                </c:pt>
                <c:pt idx="42">
                  <c:v>58</c:v>
                </c:pt>
                <c:pt idx="43">
                  <c:v>59</c:v>
                </c:pt>
                <c:pt idx="44">
                  <c:v>60</c:v>
                </c:pt>
                <c:pt idx="45">
                  <c:v>61</c:v>
                </c:pt>
                <c:pt idx="46">
                  <c:v>62</c:v>
                </c:pt>
                <c:pt idx="47">
                  <c:v>63</c:v>
                </c:pt>
                <c:pt idx="48">
                  <c:v>64</c:v>
                </c:pt>
                <c:pt idx="49">
                  <c:v>65</c:v>
                </c:pt>
                <c:pt idx="50">
                  <c:v>66</c:v>
                </c:pt>
                <c:pt idx="51">
                  <c:v>67</c:v>
                </c:pt>
                <c:pt idx="52">
                  <c:v>68</c:v>
                </c:pt>
                <c:pt idx="53">
                  <c:v>69</c:v>
                </c:pt>
                <c:pt idx="54">
                  <c:v>70</c:v>
                </c:pt>
                <c:pt idx="55">
                  <c:v>71</c:v>
                </c:pt>
                <c:pt idx="56">
                  <c:v>72</c:v>
                </c:pt>
                <c:pt idx="57">
                  <c:v>73</c:v>
                </c:pt>
                <c:pt idx="58">
                  <c:v>74</c:v>
                </c:pt>
                <c:pt idx="59">
                  <c:v>75</c:v>
                </c:pt>
                <c:pt idx="60">
                  <c:v>76</c:v>
                </c:pt>
                <c:pt idx="61">
                  <c:v>77</c:v>
                </c:pt>
                <c:pt idx="62">
                  <c:v>78</c:v>
                </c:pt>
                <c:pt idx="63">
                  <c:v>79</c:v>
                </c:pt>
                <c:pt idx="64">
                  <c:v>80</c:v>
                </c:pt>
                <c:pt idx="65">
                  <c:v>81</c:v>
                </c:pt>
                <c:pt idx="66">
                  <c:v>82</c:v>
                </c:pt>
                <c:pt idx="67">
                  <c:v>83</c:v>
                </c:pt>
                <c:pt idx="68">
                  <c:v>84</c:v>
                </c:pt>
                <c:pt idx="69">
                  <c:v>85</c:v>
                </c:pt>
                <c:pt idx="70">
                  <c:v>86</c:v>
                </c:pt>
                <c:pt idx="71">
                  <c:v>87</c:v>
                </c:pt>
                <c:pt idx="72">
                  <c:v>88</c:v>
                </c:pt>
                <c:pt idx="73">
                  <c:v>89</c:v>
                </c:pt>
                <c:pt idx="74">
                  <c:v>90</c:v>
                </c:pt>
              </c:numCache>
            </c:numRef>
          </c:cat>
          <c:val>
            <c:numRef>
              <c:f>Sheet1!$P$9:$P$83</c:f>
              <c:numCache>
                <c:formatCode>General</c:formatCode>
                <c:ptCount val="75"/>
                <c:pt idx="0">
                  <c:v>8.1020000000000003</c:v>
                </c:pt>
                <c:pt idx="1">
                  <c:v>8.0090000000000003</c:v>
                </c:pt>
                <c:pt idx="2">
                  <c:v>7.9260000000000002</c:v>
                </c:pt>
                <c:pt idx="3">
                  <c:v>7.7080000000000002</c:v>
                </c:pt>
                <c:pt idx="4">
                  <c:v>7.681</c:v>
                </c:pt>
                <c:pt idx="5">
                  <c:v>7.5910000000000002</c:v>
                </c:pt>
                <c:pt idx="6">
                  <c:v>7.5389999999999997</c:v>
                </c:pt>
                <c:pt idx="7">
                  <c:v>7.5380000000000003</c:v>
                </c:pt>
                <c:pt idx="8">
                  <c:v>7.4790000000000001</c:v>
                </c:pt>
                <c:pt idx="9">
                  <c:v>7.5780000000000003</c:v>
                </c:pt>
                <c:pt idx="10">
                  <c:v>7.6079999999999899</c:v>
                </c:pt>
                <c:pt idx="11">
                  <c:v>7.5819999999999999</c:v>
                </c:pt>
                <c:pt idx="12">
                  <c:v>7.5939999999999994</c:v>
                </c:pt>
                <c:pt idx="13">
                  <c:v>7.5819999999999999</c:v>
                </c:pt>
                <c:pt idx="14">
                  <c:v>7.5960000000000001</c:v>
                </c:pt>
                <c:pt idx="15">
                  <c:v>7.5759999999999996</c:v>
                </c:pt>
                <c:pt idx="16">
                  <c:v>7.5679999999999898</c:v>
                </c:pt>
                <c:pt idx="17">
                  <c:v>7.569</c:v>
                </c:pt>
                <c:pt idx="18">
                  <c:v>7.5449999999999946</c:v>
                </c:pt>
                <c:pt idx="19">
                  <c:v>7.5010000000000003</c:v>
                </c:pt>
                <c:pt idx="20">
                  <c:v>7.476</c:v>
                </c:pt>
                <c:pt idx="21">
                  <c:v>7.4569999999999999</c:v>
                </c:pt>
                <c:pt idx="22">
                  <c:v>7.431</c:v>
                </c:pt>
                <c:pt idx="23">
                  <c:v>7.37</c:v>
                </c:pt>
                <c:pt idx="24">
                  <c:v>7.335</c:v>
                </c:pt>
                <c:pt idx="25">
                  <c:v>7.3549999999999889</c:v>
                </c:pt>
                <c:pt idx="26">
                  <c:v>7.3169999999999966</c:v>
                </c:pt>
                <c:pt idx="27">
                  <c:v>7.2910000000000004</c:v>
                </c:pt>
                <c:pt idx="28">
                  <c:v>7.2770000000000001</c:v>
                </c:pt>
                <c:pt idx="29">
                  <c:v>7.2469999999999999</c:v>
                </c:pt>
                <c:pt idx="30">
                  <c:v>7.226</c:v>
                </c:pt>
                <c:pt idx="31">
                  <c:v>7.2</c:v>
                </c:pt>
                <c:pt idx="32">
                  <c:v>7.2080000000000002</c:v>
                </c:pt>
                <c:pt idx="33">
                  <c:v>7.1890000000000001</c:v>
                </c:pt>
                <c:pt idx="34">
                  <c:v>7.2130000000000001</c:v>
                </c:pt>
                <c:pt idx="35">
                  <c:v>7.18799999999999</c:v>
                </c:pt>
                <c:pt idx="36">
                  <c:v>7.1829999999999909</c:v>
                </c:pt>
                <c:pt idx="37">
                  <c:v>7.173</c:v>
                </c:pt>
                <c:pt idx="38">
                  <c:v>7.1929999999999898</c:v>
                </c:pt>
                <c:pt idx="39">
                  <c:v>7.2350000000000003</c:v>
                </c:pt>
                <c:pt idx="40">
                  <c:v>7.2549999999999946</c:v>
                </c:pt>
                <c:pt idx="41">
                  <c:v>7.2629999999999946</c:v>
                </c:pt>
                <c:pt idx="42">
                  <c:v>7.3090000000000002</c:v>
                </c:pt>
                <c:pt idx="43">
                  <c:v>7.35</c:v>
                </c:pt>
                <c:pt idx="44">
                  <c:v>7.4589999999999996</c:v>
                </c:pt>
                <c:pt idx="45">
                  <c:v>7.5209999999999946</c:v>
                </c:pt>
                <c:pt idx="46">
                  <c:v>7.63</c:v>
                </c:pt>
                <c:pt idx="47">
                  <c:v>7.673</c:v>
                </c:pt>
                <c:pt idx="48">
                  <c:v>7.7249999999999899</c:v>
                </c:pt>
                <c:pt idx="49">
                  <c:v>7.7869999999999999</c:v>
                </c:pt>
                <c:pt idx="50">
                  <c:v>7.84</c:v>
                </c:pt>
                <c:pt idx="51">
                  <c:v>7.8339999999999996</c:v>
                </c:pt>
                <c:pt idx="52">
                  <c:v>7.8319999999999999</c:v>
                </c:pt>
                <c:pt idx="53">
                  <c:v>7.8549999999999889</c:v>
                </c:pt>
                <c:pt idx="54">
                  <c:v>7.8949999999999898</c:v>
                </c:pt>
                <c:pt idx="55">
                  <c:v>7.8669999999999947</c:v>
                </c:pt>
                <c:pt idx="56">
                  <c:v>7.83</c:v>
                </c:pt>
                <c:pt idx="57">
                  <c:v>7.8490000000000002</c:v>
                </c:pt>
                <c:pt idx="58">
                  <c:v>7.8219999999999956</c:v>
                </c:pt>
                <c:pt idx="59">
                  <c:v>7.8199999999999976</c:v>
                </c:pt>
                <c:pt idx="60">
                  <c:v>7.83</c:v>
                </c:pt>
                <c:pt idx="61">
                  <c:v>7.83</c:v>
                </c:pt>
                <c:pt idx="62">
                  <c:v>7.7430000000000003</c:v>
                </c:pt>
                <c:pt idx="63">
                  <c:v>7.8139999999999956</c:v>
                </c:pt>
                <c:pt idx="64">
                  <c:v>7.7610000000000001</c:v>
                </c:pt>
                <c:pt idx="65">
                  <c:v>7.762999999999991</c:v>
                </c:pt>
                <c:pt idx="66">
                  <c:v>7.7239999999999966</c:v>
                </c:pt>
                <c:pt idx="67">
                  <c:v>7.641</c:v>
                </c:pt>
                <c:pt idx="68">
                  <c:v>7.645999999999991</c:v>
                </c:pt>
                <c:pt idx="69">
                  <c:v>7.577</c:v>
                </c:pt>
                <c:pt idx="70">
                  <c:v>7.681</c:v>
                </c:pt>
                <c:pt idx="71">
                  <c:v>7.5330000000000004</c:v>
                </c:pt>
                <c:pt idx="72">
                  <c:v>7.5149999999999899</c:v>
                </c:pt>
                <c:pt idx="73">
                  <c:v>7.6559999999999899</c:v>
                </c:pt>
                <c:pt idx="74">
                  <c:v>7.6159999999999899</c:v>
                </c:pt>
              </c:numCache>
            </c:numRef>
          </c:val>
          <c:smooth val="0"/>
          <c:extLst>
            <c:ext xmlns:c16="http://schemas.microsoft.com/office/drawing/2014/chart" uri="{C3380CC4-5D6E-409C-BE32-E72D297353CC}">
              <c16:uniqueId val="{00000000-59C3-1749-8A88-DC48E4294050}"/>
            </c:ext>
          </c:extLst>
        </c:ser>
        <c:ser>
          <c:idx val="1"/>
          <c:order val="1"/>
          <c:tx>
            <c:strRef>
              <c:f>Sheet1!$Q$8</c:f>
              <c:strCache>
                <c:ptCount val="1"/>
                <c:pt idx="0">
                  <c:v> With Controls</c:v>
                </c:pt>
              </c:strCache>
            </c:strRef>
          </c:tx>
          <c:spPr>
            <a:ln w="44450" cap="rnd" cmpd="sng">
              <a:solidFill>
                <a:srgbClr val="727724"/>
              </a:solidFill>
              <a:round/>
            </a:ln>
            <a:effectLst/>
          </c:spPr>
          <c:marker>
            <c:symbol val="none"/>
          </c:marker>
          <c:cat>
            <c:numRef>
              <c:f>Sheet1!$O$9:$O$83</c:f>
              <c:numCache>
                <c:formatCode>General</c:formatCode>
                <c:ptCount val="75"/>
                <c:pt idx="0">
                  <c:v>16</c:v>
                </c:pt>
                <c:pt idx="1">
                  <c:v>17</c:v>
                </c:pt>
                <c:pt idx="2">
                  <c:v>18</c:v>
                </c:pt>
                <c:pt idx="3">
                  <c:v>19</c:v>
                </c:pt>
                <c:pt idx="4">
                  <c:v>20</c:v>
                </c:pt>
                <c:pt idx="5">
                  <c:v>21</c:v>
                </c:pt>
                <c:pt idx="6">
                  <c:v>22</c:v>
                </c:pt>
                <c:pt idx="7">
                  <c:v>23</c:v>
                </c:pt>
                <c:pt idx="8">
                  <c:v>24</c:v>
                </c:pt>
                <c:pt idx="9">
                  <c:v>25</c:v>
                </c:pt>
                <c:pt idx="10">
                  <c:v>26</c:v>
                </c:pt>
                <c:pt idx="11">
                  <c:v>27</c:v>
                </c:pt>
                <c:pt idx="12">
                  <c:v>28</c:v>
                </c:pt>
                <c:pt idx="13">
                  <c:v>29</c:v>
                </c:pt>
                <c:pt idx="14">
                  <c:v>30</c:v>
                </c:pt>
                <c:pt idx="15">
                  <c:v>31</c:v>
                </c:pt>
                <c:pt idx="16">
                  <c:v>32</c:v>
                </c:pt>
                <c:pt idx="17">
                  <c:v>33</c:v>
                </c:pt>
                <c:pt idx="18">
                  <c:v>34</c:v>
                </c:pt>
                <c:pt idx="19">
                  <c:v>35</c:v>
                </c:pt>
                <c:pt idx="20">
                  <c:v>36</c:v>
                </c:pt>
                <c:pt idx="21">
                  <c:v>37</c:v>
                </c:pt>
                <c:pt idx="22">
                  <c:v>38</c:v>
                </c:pt>
                <c:pt idx="23">
                  <c:v>39</c:v>
                </c:pt>
                <c:pt idx="24">
                  <c:v>40</c:v>
                </c:pt>
                <c:pt idx="25">
                  <c:v>41</c:v>
                </c:pt>
                <c:pt idx="26">
                  <c:v>42</c:v>
                </c:pt>
                <c:pt idx="27">
                  <c:v>43</c:v>
                </c:pt>
                <c:pt idx="28">
                  <c:v>44</c:v>
                </c:pt>
                <c:pt idx="29">
                  <c:v>45</c:v>
                </c:pt>
                <c:pt idx="30">
                  <c:v>46</c:v>
                </c:pt>
                <c:pt idx="31">
                  <c:v>47</c:v>
                </c:pt>
                <c:pt idx="32">
                  <c:v>48</c:v>
                </c:pt>
                <c:pt idx="33">
                  <c:v>49</c:v>
                </c:pt>
                <c:pt idx="34">
                  <c:v>50</c:v>
                </c:pt>
                <c:pt idx="35">
                  <c:v>51</c:v>
                </c:pt>
                <c:pt idx="36">
                  <c:v>52</c:v>
                </c:pt>
                <c:pt idx="37">
                  <c:v>53</c:v>
                </c:pt>
                <c:pt idx="38">
                  <c:v>54</c:v>
                </c:pt>
                <c:pt idx="39">
                  <c:v>55</c:v>
                </c:pt>
                <c:pt idx="40">
                  <c:v>56</c:v>
                </c:pt>
                <c:pt idx="41">
                  <c:v>57</c:v>
                </c:pt>
                <c:pt idx="42">
                  <c:v>58</c:v>
                </c:pt>
                <c:pt idx="43">
                  <c:v>59</c:v>
                </c:pt>
                <c:pt idx="44">
                  <c:v>60</c:v>
                </c:pt>
                <c:pt idx="45">
                  <c:v>61</c:v>
                </c:pt>
                <c:pt idx="46">
                  <c:v>62</c:v>
                </c:pt>
                <c:pt idx="47">
                  <c:v>63</c:v>
                </c:pt>
                <c:pt idx="48">
                  <c:v>64</c:v>
                </c:pt>
                <c:pt idx="49">
                  <c:v>65</c:v>
                </c:pt>
                <c:pt idx="50">
                  <c:v>66</c:v>
                </c:pt>
                <c:pt idx="51">
                  <c:v>67</c:v>
                </c:pt>
                <c:pt idx="52">
                  <c:v>68</c:v>
                </c:pt>
                <c:pt idx="53">
                  <c:v>69</c:v>
                </c:pt>
                <c:pt idx="54">
                  <c:v>70</c:v>
                </c:pt>
                <c:pt idx="55">
                  <c:v>71</c:v>
                </c:pt>
                <c:pt idx="56">
                  <c:v>72</c:v>
                </c:pt>
                <c:pt idx="57">
                  <c:v>73</c:v>
                </c:pt>
                <c:pt idx="58">
                  <c:v>74</c:v>
                </c:pt>
                <c:pt idx="59">
                  <c:v>75</c:v>
                </c:pt>
                <c:pt idx="60">
                  <c:v>76</c:v>
                </c:pt>
                <c:pt idx="61">
                  <c:v>77</c:v>
                </c:pt>
                <c:pt idx="62">
                  <c:v>78</c:v>
                </c:pt>
                <c:pt idx="63">
                  <c:v>79</c:v>
                </c:pt>
                <c:pt idx="64">
                  <c:v>80</c:v>
                </c:pt>
                <c:pt idx="65">
                  <c:v>81</c:v>
                </c:pt>
                <c:pt idx="66">
                  <c:v>82</c:v>
                </c:pt>
                <c:pt idx="67">
                  <c:v>83</c:v>
                </c:pt>
                <c:pt idx="68">
                  <c:v>84</c:v>
                </c:pt>
                <c:pt idx="69">
                  <c:v>85</c:v>
                </c:pt>
                <c:pt idx="70">
                  <c:v>86</c:v>
                </c:pt>
                <c:pt idx="71">
                  <c:v>87</c:v>
                </c:pt>
                <c:pt idx="72">
                  <c:v>88</c:v>
                </c:pt>
                <c:pt idx="73">
                  <c:v>89</c:v>
                </c:pt>
                <c:pt idx="74">
                  <c:v>90</c:v>
                </c:pt>
              </c:numCache>
            </c:numRef>
          </c:cat>
          <c:val>
            <c:numRef>
              <c:f>Sheet1!$Q$9:$Q$83</c:f>
              <c:numCache>
                <c:formatCode>General</c:formatCode>
                <c:ptCount val="75"/>
                <c:pt idx="0">
                  <c:v>8.59</c:v>
                </c:pt>
                <c:pt idx="1">
                  <c:v>8.4310000000000009</c:v>
                </c:pt>
                <c:pt idx="2">
                  <c:v>8.3370000000000015</c:v>
                </c:pt>
                <c:pt idx="3">
                  <c:v>8.0810000000000013</c:v>
                </c:pt>
                <c:pt idx="4">
                  <c:v>8.0130000000000035</c:v>
                </c:pt>
                <c:pt idx="5">
                  <c:v>7.9109999999999996</c:v>
                </c:pt>
                <c:pt idx="6">
                  <c:v>7.82899999999999</c:v>
                </c:pt>
                <c:pt idx="7">
                  <c:v>7.7850000000000001</c:v>
                </c:pt>
                <c:pt idx="8">
                  <c:v>7.7030000000000003</c:v>
                </c:pt>
                <c:pt idx="9">
                  <c:v>7.7569999999999997</c:v>
                </c:pt>
                <c:pt idx="10">
                  <c:v>7.7380000000000004</c:v>
                </c:pt>
                <c:pt idx="11">
                  <c:v>7.68</c:v>
                </c:pt>
                <c:pt idx="12">
                  <c:v>7.649</c:v>
                </c:pt>
                <c:pt idx="13">
                  <c:v>7.5869999999999997</c:v>
                </c:pt>
                <c:pt idx="14">
                  <c:v>7.5789999999999997</c:v>
                </c:pt>
                <c:pt idx="15">
                  <c:v>7.5289999999999946</c:v>
                </c:pt>
                <c:pt idx="16">
                  <c:v>7.5060000000000002</c:v>
                </c:pt>
                <c:pt idx="17">
                  <c:v>7.4829999999999997</c:v>
                </c:pt>
                <c:pt idx="18">
                  <c:v>7.4349999999999996</c:v>
                </c:pt>
                <c:pt idx="19">
                  <c:v>7.3869999999999996</c:v>
                </c:pt>
                <c:pt idx="20">
                  <c:v>7.3579999999999899</c:v>
                </c:pt>
                <c:pt idx="21">
                  <c:v>7.3490000000000002</c:v>
                </c:pt>
                <c:pt idx="22">
                  <c:v>7.3039999999999976</c:v>
                </c:pt>
                <c:pt idx="23">
                  <c:v>7.2460000000000004</c:v>
                </c:pt>
                <c:pt idx="24">
                  <c:v>7.2409999999999997</c:v>
                </c:pt>
                <c:pt idx="25">
                  <c:v>7.2220000000000004</c:v>
                </c:pt>
                <c:pt idx="26">
                  <c:v>7.2009999999999996</c:v>
                </c:pt>
                <c:pt idx="27">
                  <c:v>7.1760000000000002</c:v>
                </c:pt>
                <c:pt idx="28">
                  <c:v>7.1719999999999997</c:v>
                </c:pt>
                <c:pt idx="29">
                  <c:v>7.14</c:v>
                </c:pt>
                <c:pt idx="30">
                  <c:v>7.1130000000000004</c:v>
                </c:pt>
                <c:pt idx="31">
                  <c:v>7.0919999999999996</c:v>
                </c:pt>
                <c:pt idx="32">
                  <c:v>7.0880000000000001</c:v>
                </c:pt>
                <c:pt idx="33">
                  <c:v>7.0750000000000002</c:v>
                </c:pt>
                <c:pt idx="34">
                  <c:v>7.0990000000000002</c:v>
                </c:pt>
                <c:pt idx="35">
                  <c:v>7.0709999999999997</c:v>
                </c:pt>
                <c:pt idx="36">
                  <c:v>7.0539999999999976</c:v>
                </c:pt>
                <c:pt idx="37">
                  <c:v>7.0519999999999996</c:v>
                </c:pt>
                <c:pt idx="38">
                  <c:v>7.0609999999999946</c:v>
                </c:pt>
                <c:pt idx="39">
                  <c:v>7.1039999999999974</c:v>
                </c:pt>
                <c:pt idx="40">
                  <c:v>7.1179999999999888</c:v>
                </c:pt>
                <c:pt idx="41">
                  <c:v>7.1349999999999909</c:v>
                </c:pt>
                <c:pt idx="42">
                  <c:v>7.1779999999999946</c:v>
                </c:pt>
                <c:pt idx="43">
                  <c:v>7.2249999999999899</c:v>
                </c:pt>
                <c:pt idx="44">
                  <c:v>7.3259999999999899</c:v>
                </c:pt>
                <c:pt idx="45">
                  <c:v>7.3769999999999998</c:v>
                </c:pt>
                <c:pt idx="46">
                  <c:v>7.4859999999999998</c:v>
                </c:pt>
                <c:pt idx="47">
                  <c:v>7.5339999999999998</c:v>
                </c:pt>
                <c:pt idx="48">
                  <c:v>7.5970000000000004</c:v>
                </c:pt>
                <c:pt idx="49">
                  <c:v>7.65899999999999</c:v>
                </c:pt>
                <c:pt idx="50">
                  <c:v>7.7039999999999997</c:v>
                </c:pt>
                <c:pt idx="51">
                  <c:v>7.7089999999999996</c:v>
                </c:pt>
                <c:pt idx="52">
                  <c:v>7.7110000000000003</c:v>
                </c:pt>
                <c:pt idx="53">
                  <c:v>7.7569999999999997</c:v>
                </c:pt>
                <c:pt idx="54">
                  <c:v>7.6579999999999888</c:v>
                </c:pt>
                <c:pt idx="55">
                  <c:v>7.641</c:v>
                </c:pt>
                <c:pt idx="56">
                  <c:v>7.644999999999988</c:v>
                </c:pt>
                <c:pt idx="57">
                  <c:v>7.6629999999999869</c:v>
                </c:pt>
                <c:pt idx="58">
                  <c:v>7.6629999999999869</c:v>
                </c:pt>
                <c:pt idx="59">
                  <c:v>7.613999999999991</c:v>
                </c:pt>
                <c:pt idx="60">
                  <c:v>7.5960000000000001</c:v>
                </c:pt>
                <c:pt idx="61">
                  <c:v>7.6259999999999888</c:v>
                </c:pt>
                <c:pt idx="62">
                  <c:v>7.565999999999991</c:v>
                </c:pt>
                <c:pt idx="63">
                  <c:v>7.6559999999999899</c:v>
                </c:pt>
                <c:pt idx="64">
                  <c:v>7.5709999999999997</c:v>
                </c:pt>
                <c:pt idx="65">
                  <c:v>7.6869999999999976</c:v>
                </c:pt>
                <c:pt idx="66">
                  <c:v>7.577</c:v>
                </c:pt>
                <c:pt idx="67">
                  <c:v>7.5639999999999956</c:v>
                </c:pt>
                <c:pt idx="68">
                  <c:v>7.63</c:v>
                </c:pt>
                <c:pt idx="69">
                  <c:v>7.4390000000000001</c:v>
                </c:pt>
                <c:pt idx="70">
                  <c:v>7.5739999999999998</c:v>
                </c:pt>
                <c:pt idx="71">
                  <c:v>7.5519999999999996</c:v>
                </c:pt>
                <c:pt idx="72">
                  <c:v>7.5229999999999899</c:v>
                </c:pt>
                <c:pt idx="73">
                  <c:v>7.71</c:v>
                </c:pt>
                <c:pt idx="74">
                  <c:v>7.6869999999999976</c:v>
                </c:pt>
              </c:numCache>
            </c:numRef>
          </c:val>
          <c:smooth val="0"/>
          <c:extLst>
            <c:ext xmlns:c16="http://schemas.microsoft.com/office/drawing/2014/chart" uri="{C3380CC4-5D6E-409C-BE32-E72D297353CC}">
              <c16:uniqueId val="{00000001-59C3-1749-8A88-DC48E4294050}"/>
            </c:ext>
          </c:extLst>
        </c:ser>
        <c:dLbls>
          <c:showLegendKey val="0"/>
          <c:showVal val="0"/>
          <c:showCatName val="0"/>
          <c:showSerName val="0"/>
          <c:showPercent val="0"/>
          <c:showBubbleSize val="0"/>
        </c:dLbls>
        <c:smooth val="0"/>
        <c:axId val="58559840"/>
        <c:axId val="58560400"/>
      </c:lineChart>
      <c:catAx>
        <c:axId val="58559840"/>
        <c:scaling>
          <c:orientation val="minMax"/>
        </c:scaling>
        <c:delete val="0"/>
        <c:axPos val="b"/>
        <c:title>
          <c:tx>
            <c:rich>
              <a:bodyPr rot="0" vert="horz"/>
              <a:lstStyle/>
              <a:p>
                <a:pPr>
                  <a:defRPr/>
                </a:pPr>
                <a:r>
                  <a:rPr lang="en-US"/>
                  <a:t>AGE</a:t>
                </a:r>
              </a:p>
            </c:rich>
          </c:tx>
          <c:layout>
            <c:manualLayout>
              <c:xMode val="edge"/>
              <c:yMode val="edge"/>
              <c:x val="0.49192948160330302"/>
              <c:y val="0.8880929572739170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58560400"/>
        <c:crosses val="autoZero"/>
        <c:auto val="1"/>
        <c:lblAlgn val="ctr"/>
        <c:lblOffset val="100"/>
        <c:tickLblSkip val="4"/>
        <c:tickMarkSkip val="3"/>
        <c:noMultiLvlLbl val="0"/>
      </c:catAx>
      <c:valAx>
        <c:axId val="58560400"/>
        <c:scaling>
          <c:orientation val="minMax"/>
          <c:max val="8.6"/>
          <c:min val="6.8"/>
        </c:scaling>
        <c:delete val="0"/>
        <c:axPos val="l"/>
        <c:title>
          <c:tx>
            <c:rich>
              <a:bodyPr rot="-5400000" vert="horz"/>
              <a:lstStyle/>
              <a:p>
                <a:pPr>
                  <a:defRPr/>
                </a:pPr>
                <a:r>
                  <a:rPr lang="en-US"/>
                  <a:t>LIFE SATISFACTION</a:t>
                </a:r>
              </a:p>
            </c:rich>
          </c:tx>
          <c:layout>
            <c:manualLayout>
              <c:xMode val="edge"/>
              <c:yMode val="edge"/>
              <c:x val="3.09724829476388E-2"/>
              <c:y val="0.34505853731908998"/>
            </c:manualLayout>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58559840"/>
        <c:crosses val="autoZero"/>
        <c:crossBetween val="between"/>
      </c:valAx>
      <c:spPr>
        <a:noFill/>
        <a:ln>
          <a:noFill/>
        </a:ln>
        <a:effectLst/>
      </c:spPr>
    </c:plotArea>
    <c:legend>
      <c:legendPos val="b"/>
      <c:layout>
        <c:manualLayout>
          <c:xMode val="edge"/>
          <c:yMode val="edge"/>
          <c:x val="0.28402581593675302"/>
          <c:y val="0.92419814594685901"/>
          <c:w val="0.43194843549397699"/>
          <c:h val="7.5801854053141396E-2"/>
        </c:manualLayout>
      </c:layout>
      <c:overlay val="0"/>
      <c:spPr>
        <a:noFill/>
        <a:ln>
          <a:noFill/>
        </a:ln>
        <a:effectLst/>
      </c:spPr>
      <c:txPr>
        <a:bodyPr rot="0" vert="horz"/>
        <a:lstStyle/>
        <a:p>
          <a:pPr>
            <a:defRPr/>
          </a:pPr>
          <a:endParaRPr lang="en-US"/>
        </a:p>
      </c:txPr>
    </c:legend>
    <c:plotVisOnly val="1"/>
    <c:dispBlanksAs val="gap"/>
    <c:showDLblsOverMax val="0"/>
  </c:chart>
  <c:spPr>
    <a:noFill/>
    <a:ln>
      <a:noFill/>
    </a:ln>
    <a:effectLst/>
  </c:spPr>
  <c:txPr>
    <a:bodyPr/>
    <a:lstStyle/>
    <a:p>
      <a:pPr>
        <a:defRPr>
          <a:latin typeface="+mj-lt"/>
          <a:cs typeface="Gibson Light"/>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58346347219201"/>
          <c:y val="8.1562428348625399E-2"/>
          <c:w val="0.86519165827585598"/>
          <c:h val="0.73683176423002805"/>
        </c:manualLayout>
      </c:layout>
      <c:lineChart>
        <c:grouping val="standard"/>
        <c:varyColors val="0"/>
        <c:ser>
          <c:idx val="0"/>
          <c:order val="0"/>
          <c:tx>
            <c:strRef>
              <c:f>Sheet1!$P$8</c:f>
              <c:strCache>
                <c:ptCount val="1"/>
                <c:pt idx="0">
                  <c:v> Without Controls</c:v>
                </c:pt>
              </c:strCache>
            </c:strRef>
          </c:tx>
          <c:spPr>
            <a:ln w="44450" cap="rnd" cmpd="sng">
              <a:solidFill>
                <a:srgbClr val="2B361C"/>
              </a:solidFill>
              <a:round/>
            </a:ln>
            <a:effectLst/>
          </c:spPr>
          <c:marker>
            <c:symbol val="none"/>
          </c:marker>
          <c:cat>
            <c:numRef>
              <c:f>Sheet1!$O$9:$O$83</c:f>
              <c:numCache>
                <c:formatCode>General</c:formatCode>
                <c:ptCount val="75"/>
                <c:pt idx="0">
                  <c:v>16</c:v>
                </c:pt>
                <c:pt idx="1">
                  <c:v>17</c:v>
                </c:pt>
                <c:pt idx="2">
                  <c:v>18</c:v>
                </c:pt>
                <c:pt idx="3">
                  <c:v>19</c:v>
                </c:pt>
                <c:pt idx="4">
                  <c:v>20</c:v>
                </c:pt>
                <c:pt idx="5">
                  <c:v>21</c:v>
                </c:pt>
                <c:pt idx="6">
                  <c:v>22</c:v>
                </c:pt>
                <c:pt idx="7">
                  <c:v>23</c:v>
                </c:pt>
                <c:pt idx="8">
                  <c:v>24</c:v>
                </c:pt>
                <c:pt idx="9">
                  <c:v>25</c:v>
                </c:pt>
                <c:pt idx="10">
                  <c:v>26</c:v>
                </c:pt>
                <c:pt idx="11">
                  <c:v>27</c:v>
                </c:pt>
                <c:pt idx="12">
                  <c:v>28</c:v>
                </c:pt>
                <c:pt idx="13">
                  <c:v>29</c:v>
                </c:pt>
                <c:pt idx="14">
                  <c:v>30</c:v>
                </c:pt>
                <c:pt idx="15">
                  <c:v>31</c:v>
                </c:pt>
                <c:pt idx="16">
                  <c:v>32</c:v>
                </c:pt>
                <c:pt idx="17">
                  <c:v>33</c:v>
                </c:pt>
                <c:pt idx="18">
                  <c:v>34</c:v>
                </c:pt>
                <c:pt idx="19">
                  <c:v>35</c:v>
                </c:pt>
                <c:pt idx="20">
                  <c:v>36</c:v>
                </c:pt>
                <c:pt idx="21">
                  <c:v>37</c:v>
                </c:pt>
                <c:pt idx="22">
                  <c:v>38</c:v>
                </c:pt>
                <c:pt idx="23">
                  <c:v>39</c:v>
                </c:pt>
                <c:pt idx="24">
                  <c:v>40</c:v>
                </c:pt>
                <c:pt idx="25">
                  <c:v>41</c:v>
                </c:pt>
                <c:pt idx="26">
                  <c:v>42</c:v>
                </c:pt>
                <c:pt idx="27">
                  <c:v>43</c:v>
                </c:pt>
                <c:pt idx="28">
                  <c:v>44</c:v>
                </c:pt>
                <c:pt idx="29">
                  <c:v>45</c:v>
                </c:pt>
                <c:pt idx="30">
                  <c:v>46</c:v>
                </c:pt>
                <c:pt idx="31">
                  <c:v>47</c:v>
                </c:pt>
                <c:pt idx="32">
                  <c:v>48</c:v>
                </c:pt>
                <c:pt idx="33">
                  <c:v>49</c:v>
                </c:pt>
                <c:pt idx="34">
                  <c:v>50</c:v>
                </c:pt>
                <c:pt idx="35">
                  <c:v>51</c:v>
                </c:pt>
                <c:pt idx="36">
                  <c:v>52</c:v>
                </c:pt>
                <c:pt idx="37">
                  <c:v>53</c:v>
                </c:pt>
                <c:pt idx="38">
                  <c:v>54</c:v>
                </c:pt>
                <c:pt idx="39">
                  <c:v>55</c:v>
                </c:pt>
                <c:pt idx="40">
                  <c:v>56</c:v>
                </c:pt>
                <c:pt idx="41">
                  <c:v>57</c:v>
                </c:pt>
                <c:pt idx="42">
                  <c:v>58</c:v>
                </c:pt>
                <c:pt idx="43">
                  <c:v>59</c:v>
                </c:pt>
                <c:pt idx="44">
                  <c:v>60</c:v>
                </c:pt>
                <c:pt idx="45">
                  <c:v>61</c:v>
                </c:pt>
                <c:pt idx="46">
                  <c:v>62</c:v>
                </c:pt>
                <c:pt idx="47">
                  <c:v>63</c:v>
                </c:pt>
                <c:pt idx="48">
                  <c:v>64</c:v>
                </c:pt>
                <c:pt idx="49">
                  <c:v>65</c:v>
                </c:pt>
                <c:pt idx="50">
                  <c:v>66</c:v>
                </c:pt>
                <c:pt idx="51">
                  <c:v>67</c:v>
                </c:pt>
                <c:pt idx="52">
                  <c:v>68</c:v>
                </c:pt>
                <c:pt idx="53">
                  <c:v>69</c:v>
                </c:pt>
                <c:pt idx="54">
                  <c:v>70</c:v>
                </c:pt>
                <c:pt idx="55">
                  <c:v>71</c:v>
                </c:pt>
                <c:pt idx="56">
                  <c:v>72</c:v>
                </c:pt>
                <c:pt idx="57">
                  <c:v>73</c:v>
                </c:pt>
                <c:pt idx="58">
                  <c:v>74</c:v>
                </c:pt>
                <c:pt idx="59">
                  <c:v>75</c:v>
                </c:pt>
                <c:pt idx="60">
                  <c:v>76</c:v>
                </c:pt>
                <c:pt idx="61">
                  <c:v>77</c:v>
                </c:pt>
                <c:pt idx="62">
                  <c:v>78</c:v>
                </c:pt>
                <c:pt idx="63">
                  <c:v>79</c:v>
                </c:pt>
                <c:pt idx="64">
                  <c:v>80</c:v>
                </c:pt>
                <c:pt idx="65">
                  <c:v>81</c:v>
                </c:pt>
                <c:pt idx="66">
                  <c:v>82</c:v>
                </c:pt>
                <c:pt idx="67">
                  <c:v>83</c:v>
                </c:pt>
                <c:pt idx="68">
                  <c:v>84</c:v>
                </c:pt>
                <c:pt idx="69">
                  <c:v>85</c:v>
                </c:pt>
                <c:pt idx="70">
                  <c:v>86</c:v>
                </c:pt>
                <c:pt idx="71">
                  <c:v>87</c:v>
                </c:pt>
                <c:pt idx="72">
                  <c:v>88</c:v>
                </c:pt>
                <c:pt idx="73">
                  <c:v>89</c:v>
                </c:pt>
                <c:pt idx="74">
                  <c:v>90</c:v>
                </c:pt>
              </c:numCache>
            </c:numRef>
          </c:cat>
          <c:val>
            <c:numRef>
              <c:f>Sheet1!$P$9:$P$83</c:f>
              <c:numCache>
                <c:formatCode>General</c:formatCode>
                <c:ptCount val="75"/>
                <c:pt idx="0">
                  <c:v>8.1020000000000003</c:v>
                </c:pt>
                <c:pt idx="1">
                  <c:v>8.0090000000000003</c:v>
                </c:pt>
                <c:pt idx="2">
                  <c:v>7.9260000000000002</c:v>
                </c:pt>
                <c:pt idx="3">
                  <c:v>7.7080000000000002</c:v>
                </c:pt>
                <c:pt idx="4">
                  <c:v>7.681</c:v>
                </c:pt>
                <c:pt idx="5">
                  <c:v>7.5910000000000002</c:v>
                </c:pt>
                <c:pt idx="6">
                  <c:v>7.5389999999999997</c:v>
                </c:pt>
                <c:pt idx="7">
                  <c:v>7.5380000000000003</c:v>
                </c:pt>
                <c:pt idx="8">
                  <c:v>7.4790000000000001</c:v>
                </c:pt>
                <c:pt idx="9">
                  <c:v>7.5780000000000003</c:v>
                </c:pt>
                <c:pt idx="10">
                  <c:v>7.6079999999999899</c:v>
                </c:pt>
                <c:pt idx="11">
                  <c:v>7.5819999999999999</c:v>
                </c:pt>
                <c:pt idx="12">
                  <c:v>7.5939999999999994</c:v>
                </c:pt>
                <c:pt idx="13">
                  <c:v>7.5819999999999999</c:v>
                </c:pt>
                <c:pt idx="14">
                  <c:v>7.5960000000000001</c:v>
                </c:pt>
                <c:pt idx="15">
                  <c:v>7.5759999999999996</c:v>
                </c:pt>
                <c:pt idx="16">
                  <c:v>7.5679999999999898</c:v>
                </c:pt>
                <c:pt idx="17">
                  <c:v>7.569</c:v>
                </c:pt>
                <c:pt idx="18">
                  <c:v>7.5449999999999946</c:v>
                </c:pt>
                <c:pt idx="19">
                  <c:v>7.5010000000000003</c:v>
                </c:pt>
                <c:pt idx="20">
                  <c:v>7.476</c:v>
                </c:pt>
                <c:pt idx="21">
                  <c:v>7.4569999999999999</c:v>
                </c:pt>
                <c:pt idx="22">
                  <c:v>7.431</c:v>
                </c:pt>
                <c:pt idx="23">
                  <c:v>7.37</c:v>
                </c:pt>
                <c:pt idx="24">
                  <c:v>7.335</c:v>
                </c:pt>
                <c:pt idx="25">
                  <c:v>7.3549999999999889</c:v>
                </c:pt>
                <c:pt idx="26">
                  <c:v>7.3169999999999966</c:v>
                </c:pt>
                <c:pt idx="27">
                  <c:v>7.2910000000000004</c:v>
                </c:pt>
                <c:pt idx="28">
                  <c:v>7.2770000000000001</c:v>
                </c:pt>
                <c:pt idx="29">
                  <c:v>7.2469999999999999</c:v>
                </c:pt>
                <c:pt idx="30">
                  <c:v>7.226</c:v>
                </c:pt>
                <c:pt idx="31">
                  <c:v>7.2</c:v>
                </c:pt>
                <c:pt idx="32">
                  <c:v>7.2080000000000002</c:v>
                </c:pt>
                <c:pt idx="33">
                  <c:v>7.1890000000000001</c:v>
                </c:pt>
                <c:pt idx="34">
                  <c:v>7.2130000000000001</c:v>
                </c:pt>
                <c:pt idx="35">
                  <c:v>7.18799999999999</c:v>
                </c:pt>
                <c:pt idx="36">
                  <c:v>7.1829999999999909</c:v>
                </c:pt>
                <c:pt idx="37">
                  <c:v>7.173</c:v>
                </c:pt>
                <c:pt idx="38">
                  <c:v>7.1929999999999898</c:v>
                </c:pt>
                <c:pt idx="39">
                  <c:v>7.2350000000000003</c:v>
                </c:pt>
                <c:pt idx="40">
                  <c:v>7.2549999999999946</c:v>
                </c:pt>
                <c:pt idx="41">
                  <c:v>7.2629999999999946</c:v>
                </c:pt>
                <c:pt idx="42">
                  <c:v>7.3090000000000002</c:v>
                </c:pt>
                <c:pt idx="43">
                  <c:v>7.35</c:v>
                </c:pt>
                <c:pt idx="44">
                  <c:v>7.4589999999999996</c:v>
                </c:pt>
                <c:pt idx="45">
                  <c:v>7.5209999999999946</c:v>
                </c:pt>
                <c:pt idx="46">
                  <c:v>7.63</c:v>
                </c:pt>
                <c:pt idx="47">
                  <c:v>7.673</c:v>
                </c:pt>
                <c:pt idx="48">
                  <c:v>7.7249999999999899</c:v>
                </c:pt>
                <c:pt idx="49">
                  <c:v>7.7869999999999999</c:v>
                </c:pt>
                <c:pt idx="50">
                  <c:v>7.84</c:v>
                </c:pt>
                <c:pt idx="51">
                  <c:v>7.8339999999999996</c:v>
                </c:pt>
                <c:pt idx="52">
                  <c:v>7.8319999999999999</c:v>
                </c:pt>
                <c:pt idx="53">
                  <c:v>7.8549999999999889</c:v>
                </c:pt>
                <c:pt idx="54">
                  <c:v>7.8949999999999898</c:v>
                </c:pt>
                <c:pt idx="55">
                  <c:v>7.8669999999999947</c:v>
                </c:pt>
                <c:pt idx="56">
                  <c:v>7.83</c:v>
                </c:pt>
                <c:pt idx="57">
                  <c:v>7.8490000000000002</c:v>
                </c:pt>
                <c:pt idx="58">
                  <c:v>7.8219999999999956</c:v>
                </c:pt>
                <c:pt idx="59">
                  <c:v>7.8199999999999976</c:v>
                </c:pt>
                <c:pt idx="60">
                  <c:v>7.83</c:v>
                </c:pt>
                <c:pt idx="61">
                  <c:v>7.83</c:v>
                </c:pt>
                <c:pt idx="62">
                  <c:v>7.7430000000000003</c:v>
                </c:pt>
                <c:pt idx="63">
                  <c:v>7.8139999999999956</c:v>
                </c:pt>
                <c:pt idx="64">
                  <c:v>7.7610000000000001</c:v>
                </c:pt>
                <c:pt idx="65">
                  <c:v>7.762999999999991</c:v>
                </c:pt>
                <c:pt idx="66">
                  <c:v>7.7239999999999966</c:v>
                </c:pt>
                <c:pt idx="67">
                  <c:v>7.641</c:v>
                </c:pt>
                <c:pt idx="68">
                  <c:v>7.645999999999991</c:v>
                </c:pt>
                <c:pt idx="69">
                  <c:v>7.577</c:v>
                </c:pt>
                <c:pt idx="70">
                  <c:v>7.681</c:v>
                </c:pt>
                <c:pt idx="71">
                  <c:v>7.5330000000000004</c:v>
                </c:pt>
                <c:pt idx="72">
                  <c:v>7.5149999999999899</c:v>
                </c:pt>
                <c:pt idx="73">
                  <c:v>7.6559999999999899</c:v>
                </c:pt>
                <c:pt idx="74">
                  <c:v>7.6159999999999899</c:v>
                </c:pt>
              </c:numCache>
            </c:numRef>
          </c:val>
          <c:smooth val="0"/>
          <c:extLst>
            <c:ext xmlns:c16="http://schemas.microsoft.com/office/drawing/2014/chart" uri="{C3380CC4-5D6E-409C-BE32-E72D297353CC}">
              <c16:uniqueId val="{00000000-59C3-1749-8A88-DC48E4294050}"/>
            </c:ext>
          </c:extLst>
        </c:ser>
        <c:ser>
          <c:idx val="1"/>
          <c:order val="1"/>
          <c:tx>
            <c:strRef>
              <c:f>Sheet1!$Q$8</c:f>
              <c:strCache>
                <c:ptCount val="1"/>
                <c:pt idx="0">
                  <c:v> With Controls</c:v>
                </c:pt>
              </c:strCache>
            </c:strRef>
          </c:tx>
          <c:spPr>
            <a:ln w="44450" cap="rnd" cmpd="sng">
              <a:solidFill>
                <a:srgbClr val="727724"/>
              </a:solidFill>
              <a:round/>
            </a:ln>
            <a:effectLst/>
          </c:spPr>
          <c:marker>
            <c:symbol val="none"/>
          </c:marker>
          <c:cat>
            <c:numRef>
              <c:f>Sheet1!$O$9:$O$83</c:f>
              <c:numCache>
                <c:formatCode>General</c:formatCode>
                <c:ptCount val="75"/>
                <c:pt idx="0">
                  <c:v>16</c:v>
                </c:pt>
                <c:pt idx="1">
                  <c:v>17</c:v>
                </c:pt>
                <c:pt idx="2">
                  <c:v>18</c:v>
                </c:pt>
                <c:pt idx="3">
                  <c:v>19</c:v>
                </c:pt>
                <c:pt idx="4">
                  <c:v>20</c:v>
                </c:pt>
                <c:pt idx="5">
                  <c:v>21</c:v>
                </c:pt>
                <c:pt idx="6">
                  <c:v>22</c:v>
                </c:pt>
                <c:pt idx="7">
                  <c:v>23</c:v>
                </c:pt>
                <c:pt idx="8">
                  <c:v>24</c:v>
                </c:pt>
                <c:pt idx="9">
                  <c:v>25</c:v>
                </c:pt>
                <c:pt idx="10">
                  <c:v>26</c:v>
                </c:pt>
                <c:pt idx="11">
                  <c:v>27</c:v>
                </c:pt>
                <c:pt idx="12">
                  <c:v>28</c:v>
                </c:pt>
                <c:pt idx="13">
                  <c:v>29</c:v>
                </c:pt>
                <c:pt idx="14">
                  <c:v>30</c:v>
                </c:pt>
                <c:pt idx="15">
                  <c:v>31</c:v>
                </c:pt>
                <c:pt idx="16">
                  <c:v>32</c:v>
                </c:pt>
                <c:pt idx="17">
                  <c:v>33</c:v>
                </c:pt>
                <c:pt idx="18">
                  <c:v>34</c:v>
                </c:pt>
                <c:pt idx="19">
                  <c:v>35</c:v>
                </c:pt>
                <c:pt idx="20">
                  <c:v>36</c:v>
                </c:pt>
                <c:pt idx="21">
                  <c:v>37</c:v>
                </c:pt>
                <c:pt idx="22">
                  <c:v>38</c:v>
                </c:pt>
                <c:pt idx="23">
                  <c:v>39</c:v>
                </c:pt>
                <c:pt idx="24">
                  <c:v>40</c:v>
                </c:pt>
                <c:pt idx="25">
                  <c:v>41</c:v>
                </c:pt>
                <c:pt idx="26">
                  <c:v>42</c:v>
                </c:pt>
                <c:pt idx="27">
                  <c:v>43</c:v>
                </c:pt>
                <c:pt idx="28">
                  <c:v>44</c:v>
                </c:pt>
                <c:pt idx="29">
                  <c:v>45</c:v>
                </c:pt>
                <c:pt idx="30">
                  <c:v>46</c:v>
                </c:pt>
                <c:pt idx="31">
                  <c:v>47</c:v>
                </c:pt>
                <c:pt idx="32">
                  <c:v>48</c:v>
                </c:pt>
                <c:pt idx="33">
                  <c:v>49</c:v>
                </c:pt>
                <c:pt idx="34">
                  <c:v>50</c:v>
                </c:pt>
                <c:pt idx="35">
                  <c:v>51</c:v>
                </c:pt>
                <c:pt idx="36">
                  <c:v>52</c:v>
                </c:pt>
                <c:pt idx="37">
                  <c:v>53</c:v>
                </c:pt>
                <c:pt idx="38">
                  <c:v>54</c:v>
                </c:pt>
                <c:pt idx="39">
                  <c:v>55</c:v>
                </c:pt>
                <c:pt idx="40">
                  <c:v>56</c:v>
                </c:pt>
                <c:pt idx="41">
                  <c:v>57</c:v>
                </c:pt>
                <c:pt idx="42">
                  <c:v>58</c:v>
                </c:pt>
                <c:pt idx="43">
                  <c:v>59</c:v>
                </c:pt>
                <c:pt idx="44">
                  <c:v>60</c:v>
                </c:pt>
                <c:pt idx="45">
                  <c:v>61</c:v>
                </c:pt>
                <c:pt idx="46">
                  <c:v>62</c:v>
                </c:pt>
                <c:pt idx="47">
                  <c:v>63</c:v>
                </c:pt>
                <c:pt idx="48">
                  <c:v>64</c:v>
                </c:pt>
                <c:pt idx="49">
                  <c:v>65</c:v>
                </c:pt>
                <c:pt idx="50">
                  <c:v>66</c:v>
                </c:pt>
                <c:pt idx="51">
                  <c:v>67</c:v>
                </c:pt>
                <c:pt idx="52">
                  <c:v>68</c:v>
                </c:pt>
                <c:pt idx="53">
                  <c:v>69</c:v>
                </c:pt>
                <c:pt idx="54">
                  <c:v>70</c:v>
                </c:pt>
                <c:pt idx="55">
                  <c:v>71</c:v>
                </c:pt>
                <c:pt idx="56">
                  <c:v>72</c:v>
                </c:pt>
                <c:pt idx="57">
                  <c:v>73</c:v>
                </c:pt>
                <c:pt idx="58">
                  <c:v>74</c:v>
                </c:pt>
                <c:pt idx="59">
                  <c:v>75</c:v>
                </c:pt>
                <c:pt idx="60">
                  <c:v>76</c:v>
                </c:pt>
                <c:pt idx="61">
                  <c:v>77</c:v>
                </c:pt>
                <c:pt idx="62">
                  <c:v>78</c:v>
                </c:pt>
                <c:pt idx="63">
                  <c:v>79</c:v>
                </c:pt>
                <c:pt idx="64">
                  <c:v>80</c:v>
                </c:pt>
                <c:pt idx="65">
                  <c:v>81</c:v>
                </c:pt>
                <c:pt idx="66">
                  <c:v>82</c:v>
                </c:pt>
                <c:pt idx="67">
                  <c:v>83</c:v>
                </c:pt>
                <c:pt idx="68">
                  <c:v>84</c:v>
                </c:pt>
                <c:pt idx="69">
                  <c:v>85</c:v>
                </c:pt>
                <c:pt idx="70">
                  <c:v>86</c:v>
                </c:pt>
                <c:pt idx="71">
                  <c:v>87</c:v>
                </c:pt>
                <c:pt idx="72">
                  <c:v>88</c:v>
                </c:pt>
                <c:pt idx="73">
                  <c:v>89</c:v>
                </c:pt>
                <c:pt idx="74">
                  <c:v>90</c:v>
                </c:pt>
              </c:numCache>
            </c:numRef>
          </c:cat>
          <c:val>
            <c:numRef>
              <c:f>Sheet1!$Q$9:$Q$83</c:f>
              <c:numCache>
                <c:formatCode>General</c:formatCode>
                <c:ptCount val="75"/>
                <c:pt idx="0">
                  <c:v>8.59</c:v>
                </c:pt>
                <c:pt idx="1">
                  <c:v>8.4310000000000009</c:v>
                </c:pt>
                <c:pt idx="2">
                  <c:v>8.3370000000000015</c:v>
                </c:pt>
                <c:pt idx="3">
                  <c:v>8.0810000000000013</c:v>
                </c:pt>
                <c:pt idx="4">
                  <c:v>8.0130000000000035</c:v>
                </c:pt>
                <c:pt idx="5">
                  <c:v>7.9109999999999996</c:v>
                </c:pt>
                <c:pt idx="6">
                  <c:v>7.82899999999999</c:v>
                </c:pt>
                <c:pt idx="7">
                  <c:v>7.7850000000000001</c:v>
                </c:pt>
                <c:pt idx="8">
                  <c:v>7.7030000000000003</c:v>
                </c:pt>
                <c:pt idx="9">
                  <c:v>7.7569999999999997</c:v>
                </c:pt>
                <c:pt idx="10">
                  <c:v>7.7380000000000004</c:v>
                </c:pt>
                <c:pt idx="11">
                  <c:v>7.68</c:v>
                </c:pt>
                <c:pt idx="12">
                  <c:v>7.649</c:v>
                </c:pt>
                <c:pt idx="13">
                  <c:v>7.5869999999999997</c:v>
                </c:pt>
                <c:pt idx="14">
                  <c:v>7.5789999999999997</c:v>
                </c:pt>
                <c:pt idx="15">
                  <c:v>7.5289999999999946</c:v>
                </c:pt>
                <c:pt idx="16">
                  <c:v>7.5060000000000002</c:v>
                </c:pt>
                <c:pt idx="17">
                  <c:v>7.4829999999999997</c:v>
                </c:pt>
                <c:pt idx="18">
                  <c:v>7.4349999999999996</c:v>
                </c:pt>
                <c:pt idx="19">
                  <c:v>7.3869999999999996</c:v>
                </c:pt>
                <c:pt idx="20">
                  <c:v>7.3579999999999899</c:v>
                </c:pt>
                <c:pt idx="21">
                  <c:v>7.3490000000000002</c:v>
                </c:pt>
                <c:pt idx="22">
                  <c:v>7.3039999999999976</c:v>
                </c:pt>
                <c:pt idx="23">
                  <c:v>7.2460000000000004</c:v>
                </c:pt>
                <c:pt idx="24">
                  <c:v>7.2409999999999997</c:v>
                </c:pt>
                <c:pt idx="25">
                  <c:v>7.2220000000000004</c:v>
                </c:pt>
                <c:pt idx="26">
                  <c:v>7.2009999999999996</c:v>
                </c:pt>
                <c:pt idx="27">
                  <c:v>7.1760000000000002</c:v>
                </c:pt>
                <c:pt idx="28">
                  <c:v>7.1719999999999997</c:v>
                </c:pt>
                <c:pt idx="29">
                  <c:v>7.14</c:v>
                </c:pt>
                <c:pt idx="30">
                  <c:v>7.1130000000000004</c:v>
                </c:pt>
                <c:pt idx="31">
                  <c:v>7.0919999999999996</c:v>
                </c:pt>
                <c:pt idx="32">
                  <c:v>7.0880000000000001</c:v>
                </c:pt>
                <c:pt idx="33">
                  <c:v>7.0750000000000002</c:v>
                </c:pt>
                <c:pt idx="34">
                  <c:v>7.0990000000000002</c:v>
                </c:pt>
                <c:pt idx="35">
                  <c:v>7.0709999999999997</c:v>
                </c:pt>
                <c:pt idx="36">
                  <c:v>7.0539999999999976</c:v>
                </c:pt>
                <c:pt idx="37">
                  <c:v>7.0519999999999996</c:v>
                </c:pt>
                <c:pt idx="38">
                  <c:v>7.0609999999999946</c:v>
                </c:pt>
                <c:pt idx="39">
                  <c:v>7.1039999999999974</c:v>
                </c:pt>
                <c:pt idx="40">
                  <c:v>7.1179999999999888</c:v>
                </c:pt>
                <c:pt idx="41">
                  <c:v>7.1349999999999909</c:v>
                </c:pt>
                <c:pt idx="42">
                  <c:v>7.1779999999999946</c:v>
                </c:pt>
                <c:pt idx="43">
                  <c:v>7.2249999999999899</c:v>
                </c:pt>
                <c:pt idx="44">
                  <c:v>7.3259999999999899</c:v>
                </c:pt>
                <c:pt idx="45">
                  <c:v>7.3769999999999998</c:v>
                </c:pt>
                <c:pt idx="46">
                  <c:v>7.4859999999999998</c:v>
                </c:pt>
                <c:pt idx="47">
                  <c:v>7.5339999999999998</c:v>
                </c:pt>
                <c:pt idx="48">
                  <c:v>7.5970000000000004</c:v>
                </c:pt>
                <c:pt idx="49">
                  <c:v>7.65899999999999</c:v>
                </c:pt>
                <c:pt idx="50">
                  <c:v>7.7039999999999997</c:v>
                </c:pt>
                <c:pt idx="51">
                  <c:v>7.7089999999999996</c:v>
                </c:pt>
                <c:pt idx="52">
                  <c:v>7.7110000000000003</c:v>
                </c:pt>
                <c:pt idx="53">
                  <c:v>7.7569999999999997</c:v>
                </c:pt>
                <c:pt idx="54">
                  <c:v>7.6579999999999888</c:v>
                </c:pt>
                <c:pt idx="55">
                  <c:v>7.641</c:v>
                </c:pt>
                <c:pt idx="56">
                  <c:v>7.644999999999988</c:v>
                </c:pt>
                <c:pt idx="57">
                  <c:v>7.6629999999999869</c:v>
                </c:pt>
                <c:pt idx="58">
                  <c:v>7.6629999999999869</c:v>
                </c:pt>
                <c:pt idx="59">
                  <c:v>7.613999999999991</c:v>
                </c:pt>
                <c:pt idx="60">
                  <c:v>7.5960000000000001</c:v>
                </c:pt>
                <c:pt idx="61">
                  <c:v>7.6259999999999888</c:v>
                </c:pt>
                <c:pt idx="62">
                  <c:v>7.565999999999991</c:v>
                </c:pt>
                <c:pt idx="63">
                  <c:v>7.6559999999999899</c:v>
                </c:pt>
                <c:pt idx="64">
                  <c:v>7.5709999999999997</c:v>
                </c:pt>
                <c:pt idx="65">
                  <c:v>7.6869999999999976</c:v>
                </c:pt>
                <c:pt idx="66">
                  <c:v>7.577</c:v>
                </c:pt>
                <c:pt idx="67">
                  <c:v>7.5639999999999956</c:v>
                </c:pt>
                <c:pt idx="68">
                  <c:v>7.63</c:v>
                </c:pt>
                <c:pt idx="69">
                  <c:v>7.4390000000000001</c:v>
                </c:pt>
                <c:pt idx="70">
                  <c:v>7.5739999999999998</c:v>
                </c:pt>
                <c:pt idx="71">
                  <c:v>7.5519999999999996</c:v>
                </c:pt>
                <c:pt idx="72">
                  <c:v>7.5229999999999899</c:v>
                </c:pt>
                <c:pt idx="73">
                  <c:v>7.71</c:v>
                </c:pt>
                <c:pt idx="74">
                  <c:v>7.6869999999999976</c:v>
                </c:pt>
              </c:numCache>
            </c:numRef>
          </c:val>
          <c:smooth val="0"/>
          <c:extLst>
            <c:ext xmlns:c16="http://schemas.microsoft.com/office/drawing/2014/chart" uri="{C3380CC4-5D6E-409C-BE32-E72D297353CC}">
              <c16:uniqueId val="{00000001-59C3-1749-8A88-DC48E4294050}"/>
            </c:ext>
          </c:extLst>
        </c:ser>
        <c:dLbls>
          <c:showLegendKey val="0"/>
          <c:showVal val="0"/>
          <c:showCatName val="0"/>
          <c:showSerName val="0"/>
          <c:showPercent val="0"/>
          <c:showBubbleSize val="0"/>
        </c:dLbls>
        <c:smooth val="0"/>
        <c:axId val="58559840"/>
        <c:axId val="58560400"/>
      </c:lineChart>
      <c:catAx>
        <c:axId val="58559840"/>
        <c:scaling>
          <c:orientation val="minMax"/>
        </c:scaling>
        <c:delete val="0"/>
        <c:axPos val="b"/>
        <c:title>
          <c:tx>
            <c:rich>
              <a:bodyPr rot="0" vert="horz"/>
              <a:lstStyle/>
              <a:p>
                <a:pPr>
                  <a:defRPr/>
                </a:pPr>
                <a:r>
                  <a:rPr lang="en-US"/>
                  <a:t>AGE</a:t>
                </a:r>
              </a:p>
            </c:rich>
          </c:tx>
          <c:layout>
            <c:manualLayout>
              <c:xMode val="edge"/>
              <c:yMode val="edge"/>
              <c:x val="0.49192948160330302"/>
              <c:y val="0.8880929572739170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58560400"/>
        <c:crosses val="autoZero"/>
        <c:auto val="1"/>
        <c:lblAlgn val="ctr"/>
        <c:lblOffset val="100"/>
        <c:tickLblSkip val="4"/>
        <c:tickMarkSkip val="3"/>
        <c:noMultiLvlLbl val="0"/>
      </c:catAx>
      <c:valAx>
        <c:axId val="58560400"/>
        <c:scaling>
          <c:orientation val="minMax"/>
          <c:max val="8.6"/>
          <c:min val="6.8"/>
        </c:scaling>
        <c:delete val="0"/>
        <c:axPos val="l"/>
        <c:title>
          <c:tx>
            <c:rich>
              <a:bodyPr rot="-5400000" vert="horz"/>
              <a:lstStyle/>
              <a:p>
                <a:pPr>
                  <a:defRPr/>
                </a:pPr>
                <a:r>
                  <a:rPr lang="en-US"/>
                  <a:t>LIFE SATISFACTION</a:t>
                </a:r>
              </a:p>
            </c:rich>
          </c:tx>
          <c:layout>
            <c:manualLayout>
              <c:xMode val="edge"/>
              <c:yMode val="edge"/>
              <c:x val="3.09724829476388E-2"/>
              <c:y val="0.34505853731908998"/>
            </c:manualLayout>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58559840"/>
        <c:crosses val="autoZero"/>
        <c:crossBetween val="between"/>
      </c:valAx>
      <c:spPr>
        <a:noFill/>
        <a:ln>
          <a:noFill/>
        </a:ln>
        <a:effectLst/>
      </c:spPr>
    </c:plotArea>
    <c:legend>
      <c:legendPos val="b"/>
      <c:layout>
        <c:manualLayout>
          <c:xMode val="edge"/>
          <c:yMode val="edge"/>
          <c:x val="0.28402581593675302"/>
          <c:y val="0.92419814594685901"/>
          <c:w val="0.43194843549397699"/>
          <c:h val="7.5801854053141396E-2"/>
        </c:manualLayout>
      </c:layout>
      <c:overlay val="0"/>
      <c:spPr>
        <a:noFill/>
        <a:ln>
          <a:noFill/>
        </a:ln>
        <a:effectLst/>
      </c:spPr>
      <c:txPr>
        <a:bodyPr rot="0" vert="horz"/>
        <a:lstStyle/>
        <a:p>
          <a:pPr>
            <a:defRPr/>
          </a:pPr>
          <a:endParaRPr lang="en-US"/>
        </a:p>
      </c:txPr>
    </c:legend>
    <c:plotVisOnly val="1"/>
    <c:dispBlanksAs val="gap"/>
    <c:showDLblsOverMax val="0"/>
  </c:chart>
  <c:spPr>
    <a:noFill/>
    <a:ln>
      <a:noFill/>
    </a:ln>
    <a:effectLst/>
  </c:spPr>
  <c:txPr>
    <a:bodyPr/>
    <a:lstStyle/>
    <a:p>
      <a:pPr>
        <a:defRPr>
          <a:latin typeface="+mj-lt"/>
          <a:cs typeface="Gibson Ligh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347662670263206E-2"/>
          <c:y val="0.133068545545832"/>
          <c:w val="0.895526876957772"/>
          <c:h val="0.69707354867863702"/>
        </c:manualLayout>
      </c:layout>
      <c:barChart>
        <c:barDir val="col"/>
        <c:grouping val="clustered"/>
        <c:varyColors val="0"/>
        <c:ser>
          <c:idx val="0"/>
          <c:order val="0"/>
          <c:tx>
            <c:strRef>
              <c:f>Sheet1!$F$4</c:f>
              <c:strCache>
                <c:ptCount val="1"/>
                <c:pt idx="0">
                  <c:v>Fluid Intelligence</c:v>
                </c:pt>
              </c:strCache>
            </c:strRef>
          </c:tx>
          <c:spPr>
            <a:solidFill>
              <a:schemeClr val="accent1"/>
            </a:solidFill>
            <a:ln>
              <a:noFill/>
            </a:ln>
            <a:effectLst/>
          </c:spPr>
          <c:invertIfNegative val="0"/>
          <c:cat>
            <c:strRef>
              <c:f>Sheet1!$E$5:$E$9</c:f>
              <c:strCache>
                <c:ptCount val="5"/>
                <c:pt idx="0">
                  <c:v>Infancy</c:v>
                </c:pt>
                <c:pt idx="1">
                  <c:v>Childhood</c:v>
                </c:pt>
                <c:pt idx="2">
                  <c:v>Young Adulthood</c:v>
                </c:pt>
                <c:pt idx="3">
                  <c:v>Middle Adulthood</c:v>
                </c:pt>
                <c:pt idx="4">
                  <c:v>Late Adulthood</c:v>
                </c:pt>
              </c:strCache>
            </c:strRef>
          </c:cat>
          <c:val>
            <c:numRef>
              <c:f>Sheet1!$F$5:$F$9</c:f>
              <c:numCache>
                <c:formatCode>General</c:formatCode>
                <c:ptCount val="5"/>
              </c:numCache>
            </c:numRef>
          </c:val>
          <c:extLst>
            <c:ext xmlns:c16="http://schemas.microsoft.com/office/drawing/2014/chart" uri="{C3380CC4-5D6E-409C-BE32-E72D297353CC}">
              <c16:uniqueId val="{00000000-A7AD-ED4E-A8DA-2C35FD385EB4}"/>
            </c:ext>
          </c:extLst>
        </c:ser>
        <c:ser>
          <c:idx val="1"/>
          <c:order val="1"/>
          <c:tx>
            <c:strRef>
              <c:f>Sheet1!$G$4</c:f>
              <c:strCache>
                <c:ptCount val="1"/>
                <c:pt idx="0">
                  <c:v>Crystallized Intelligence</c:v>
                </c:pt>
              </c:strCache>
            </c:strRef>
          </c:tx>
          <c:spPr>
            <a:solidFill>
              <a:schemeClr val="accent2"/>
            </a:solidFill>
            <a:ln>
              <a:noFill/>
            </a:ln>
            <a:effectLst/>
          </c:spPr>
          <c:invertIfNegative val="0"/>
          <c:cat>
            <c:strRef>
              <c:f>Sheet1!$E$5:$E$9</c:f>
              <c:strCache>
                <c:ptCount val="5"/>
                <c:pt idx="0">
                  <c:v>Infancy</c:v>
                </c:pt>
                <c:pt idx="1">
                  <c:v>Childhood</c:v>
                </c:pt>
                <c:pt idx="2">
                  <c:v>Young Adulthood</c:v>
                </c:pt>
                <c:pt idx="3">
                  <c:v>Middle Adulthood</c:v>
                </c:pt>
                <c:pt idx="4">
                  <c:v>Late Adulthood</c:v>
                </c:pt>
              </c:strCache>
            </c:strRef>
          </c:cat>
          <c:val>
            <c:numRef>
              <c:f>Sheet1!$G$5:$G$9</c:f>
              <c:numCache>
                <c:formatCode>General</c:formatCode>
                <c:ptCount val="5"/>
              </c:numCache>
            </c:numRef>
          </c:val>
          <c:extLst>
            <c:ext xmlns:c16="http://schemas.microsoft.com/office/drawing/2014/chart" uri="{C3380CC4-5D6E-409C-BE32-E72D297353CC}">
              <c16:uniqueId val="{00000001-A7AD-ED4E-A8DA-2C35FD385EB4}"/>
            </c:ext>
          </c:extLst>
        </c:ser>
        <c:dLbls>
          <c:showLegendKey val="0"/>
          <c:showVal val="0"/>
          <c:showCatName val="0"/>
          <c:showSerName val="0"/>
          <c:showPercent val="0"/>
          <c:showBubbleSize val="0"/>
        </c:dLbls>
        <c:gapWidth val="219"/>
        <c:overlap val="-27"/>
        <c:axId val="209911152"/>
        <c:axId val="209911712"/>
      </c:barChart>
      <c:catAx>
        <c:axId val="2099111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9911712"/>
        <c:crosses val="autoZero"/>
        <c:auto val="1"/>
        <c:lblAlgn val="ctr"/>
        <c:lblOffset val="100"/>
        <c:noMultiLvlLbl val="0"/>
      </c:catAx>
      <c:valAx>
        <c:axId val="209911712"/>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latin typeface="+mn-lt"/>
                  </a:rPr>
                  <a:t>Magnitude</a:t>
                </a:r>
              </a:p>
            </c:rich>
          </c:tx>
          <c:layout>
            <c:manualLayout>
              <c:xMode val="edge"/>
              <c:yMode val="edge"/>
              <c:x val="1.6035278623067001E-2"/>
              <c:y val="0.38805510257963299"/>
            </c:manualLayout>
          </c:layout>
          <c:overlay val="0"/>
          <c:spPr>
            <a:noFill/>
            <a:ln>
              <a:noFill/>
            </a:ln>
            <a:effectLst/>
          </c:spPr>
        </c:title>
        <c:numFmt formatCode="General" sourceLinked="1"/>
        <c:majorTickMark val="out"/>
        <c:minorTickMark val="none"/>
        <c:tickLblPos val="nextTo"/>
        <c:crossAx val="20991115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Entry>
      <c:layout>
        <c:manualLayout>
          <c:xMode val="edge"/>
          <c:yMode val="edge"/>
          <c:x val="0.383003130144141"/>
          <c:y val="0.49212661387101098"/>
          <c:w val="0.36949077915426498"/>
          <c:h val="0.233205396703736"/>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8E919A"/>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D733BE-D00F-4364-90C5-E5FB031F7178}" type="datetimeFigureOut">
              <a:rPr lang="en-US" smtClean="0"/>
              <a:t>11/8/23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A8FDC5-A567-4F49-B060-545F8EA2F860}" type="slidenum">
              <a:rPr lang="en-US" smtClean="0"/>
              <a:t>‹#›</a:t>
            </a:fld>
            <a:endParaRPr lang="en-US"/>
          </a:p>
        </p:txBody>
      </p:sp>
    </p:spTree>
    <p:extLst>
      <p:ext uri="{BB962C8B-B14F-4D97-AF65-F5344CB8AC3E}">
        <p14:creationId xmlns:p14="http://schemas.microsoft.com/office/powerpoint/2010/main" val="100822236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E91177-8841-4251-832A-D32F9EC43614}" type="datetimeFigureOut">
              <a:rPr lang="en-US" smtClean="0"/>
              <a:t>11/8/23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631FF-1313-4100-A222-08026C30E123}" type="slidenum">
              <a:rPr lang="en-US" smtClean="0"/>
              <a:t>‹#›</a:t>
            </a:fld>
            <a:endParaRPr lang="en-US"/>
          </a:p>
        </p:txBody>
      </p:sp>
    </p:spTree>
    <p:extLst>
      <p:ext uri="{BB962C8B-B14F-4D97-AF65-F5344CB8AC3E}">
        <p14:creationId xmlns:p14="http://schemas.microsoft.com/office/powerpoint/2010/main" val="307596030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stranger on the plane.</a:t>
            </a:r>
          </a:p>
          <a:p>
            <a:endParaRPr lang="en-US" b="1" dirty="0"/>
          </a:p>
          <a:p>
            <a:r>
              <a:rPr lang="en-US" b="1" dirty="0"/>
              <a:t>I was contemplating this. Is this what I face? And selfishly</a:t>
            </a:r>
            <a:r>
              <a:rPr lang="en-US" b="1" baseline="0" dirty="0"/>
              <a:t> thinking, “</a:t>
            </a:r>
            <a:r>
              <a:rPr lang="en-US" b="1" dirty="0"/>
              <a:t>What can I do to avoid that?”</a:t>
            </a:r>
          </a:p>
          <a:p>
            <a:endParaRPr lang="en-US" b="1" dirty="0"/>
          </a:p>
          <a:p>
            <a:r>
              <a:rPr lang="en-US" b="1" dirty="0"/>
              <a:t>I</a:t>
            </a:r>
            <a:r>
              <a:rPr lang="en-US" b="1" baseline="0" dirty="0"/>
              <a:t> think I found the answer, and I’m going to share it with you over the next hour.</a:t>
            </a:r>
            <a:endParaRPr lang="en-US" b="1" dirty="0"/>
          </a:p>
        </p:txBody>
      </p:sp>
    </p:spTree>
    <p:extLst>
      <p:ext uri="{BB962C8B-B14F-4D97-AF65-F5344CB8AC3E}">
        <p14:creationId xmlns:p14="http://schemas.microsoft.com/office/powerpoint/2010/main" val="2392648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6110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an empty canvas. For us in this room, this is the beginning of a piece of art. The art is produced by adding things to this canvas.</a:t>
            </a:r>
          </a:p>
          <a:p>
            <a:endParaRPr lang="en-US" b="1" dirty="0"/>
          </a:p>
          <a:p>
            <a:r>
              <a:rPr lang="en-US" b="1" dirty="0"/>
              <a:t>Art mirrors life, but also life mirrors art. This is metaphor for how we see a successful life. You b</a:t>
            </a:r>
            <a:r>
              <a:rPr lang="en-US" b="1" baseline="0" dirty="0"/>
              <a:t>uild your life by adding ideas, activities, accomplishments, and possessions.</a:t>
            </a:r>
          </a:p>
          <a:p>
            <a:endParaRPr lang="en-US" b="1" dirty="0"/>
          </a:p>
          <a:p>
            <a:r>
              <a:rPr lang="en-US" b="1" dirty="0"/>
              <a:t>The Western view of happiness…get your bliss by adding stuff</a:t>
            </a:r>
          </a:p>
          <a:p>
            <a:endParaRPr lang="en-US" b="1" dirty="0"/>
          </a:p>
          <a:p>
            <a:r>
              <a:rPr lang="en-US" b="1" baseline="0" dirty="0"/>
              <a:t>But that’s not the only way to think about art, or life.</a:t>
            </a:r>
            <a:endParaRPr lang="en-US" b="1" dirty="0"/>
          </a:p>
          <a:p>
            <a:endParaRPr lang="en-US" b="1" dirty="0"/>
          </a:p>
          <a:p>
            <a:r>
              <a:rPr lang="en-US" b="1" dirty="0"/>
              <a:t>Several years ago, became interested in the key differences between Western and Eastern art. Visited the National Palace Museum in Taiwan. Priceless treasures. Hired a Chinese art historian.</a:t>
            </a:r>
          </a:p>
          <a:p>
            <a:endParaRPr lang="en-US" b="1" dirty="0"/>
          </a:p>
          <a:p>
            <a:r>
              <a:rPr lang="en-US" b="1" dirty="0"/>
              <a:t>My purpose: not to learn about the works, but the philosophical differences between Western and Eastern art.</a:t>
            </a:r>
          </a:p>
          <a:p>
            <a:endParaRPr lang="en-US" b="1" dirty="0"/>
          </a:p>
          <a:p>
            <a:r>
              <a:rPr lang="en-US" b="1" dirty="0"/>
              <a:t>He showed me this…</a:t>
            </a:r>
          </a:p>
        </p:txBody>
      </p:sp>
    </p:spTree>
    <p:extLst>
      <p:ext uri="{BB962C8B-B14F-4D97-AF65-F5344CB8AC3E}">
        <p14:creationId xmlns:p14="http://schemas.microsoft.com/office/powerpoint/2010/main" val="3963605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6139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DE6D5-43E4-46D2-85C5-A59AFD5BB508}" type="slidenum">
              <a:rPr lang="en-US" smtClean="0"/>
              <a:t>17</a:t>
            </a:fld>
            <a:endParaRPr lang="en-US"/>
          </a:p>
        </p:txBody>
      </p:sp>
    </p:spTree>
    <p:extLst>
      <p:ext uri="{BB962C8B-B14F-4D97-AF65-F5344CB8AC3E}">
        <p14:creationId xmlns:p14="http://schemas.microsoft.com/office/powerpoint/2010/main" val="3073358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 far, I’ve been talking about you alone.</a:t>
            </a:r>
          </a:p>
          <a:p>
            <a:endParaRPr lang="en-US" dirty="0"/>
          </a:p>
        </p:txBody>
      </p:sp>
    </p:spTree>
    <p:extLst>
      <p:ext uri="{BB962C8B-B14F-4D97-AF65-F5344CB8AC3E}">
        <p14:creationId xmlns:p14="http://schemas.microsoft.com/office/powerpoint/2010/main" val="240495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5" lvl="1" indent="0">
              <a:spcAft>
                <a:spcPts val="1200"/>
              </a:spcAft>
              <a:buFont typeface="Arial" charset="0"/>
              <a:buNone/>
            </a:pPr>
            <a:r>
              <a:rPr lang="en-US" sz="1200" b="1" dirty="0">
                <a:latin typeface="+mn-lt"/>
              </a:rPr>
              <a:t>We tend to define our sense of unique self in terms of our individual abilities. We see ourselves in isolation, like this Aspen</a:t>
            </a:r>
            <a:r>
              <a:rPr lang="en-US" sz="1200" b="1" baseline="0" dirty="0">
                <a:latin typeface="+mn-lt"/>
              </a:rPr>
              <a:t> tree.</a:t>
            </a:r>
          </a:p>
          <a:p>
            <a:pPr marL="9525" lvl="1" indent="0">
              <a:spcAft>
                <a:spcPts val="1200"/>
              </a:spcAft>
              <a:buFont typeface="Arial" charset="0"/>
              <a:buNone/>
            </a:pPr>
            <a:endParaRPr lang="en-US" sz="1200" b="1" baseline="0" dirty="0">
              <a:latin typeface="+mn-lt"/>
            </a:endParaRPr>
          </a:p>
          <a:p>
            <a:pPr marL="9525" lvl="1" indent="0">
              <a:spcAft>
                <a:spcPts val="1200"/>
              </a:spcAft>
              <a:buFont typeface="Arial" charset="0"/>
              <a:buNone/>
            </a:pPr>
            <a:r>
              <a:rPr lang="en-US" sz="1200" b="1" baseline="0" dirty="0">
                <a:latin typeface="+mn-lt"/>
              </a:rPr>
              <a:t>We sprout up, and grow to majestic heights, but ultimately cease to exist.</a:t>
            </a:r>
          </a:p>
          <a:p>
            <a:pPr marL="9525" lvl="1" indent="0">
              <a:spcAft>
                <a:spcPts val="1200"/>
              </a:spcAft>
              <a:buFont typeface="Arial" charset="0"/>
              <a:buNone/>
            </a:pPr>
            <a:endParaRPr lang="en-US" sz="1200" b="1" baseline="0" dirty="0">
              <a:latin typeface="+mn-lt"/>
            </a:endParaRPr>
          </a:p>
          <a:p>
            <a:pPr marL="9525" lvl="1" indent="0">
              <a:spcAft>
                <a:spcPts val="1200"/>
              </a:spcAft>
              <a:buFont typeface="Arial" charset="0"/>
              <a:buNone/>
            </a:pPr>
            <a:r>
              <a:rPr lang="en-US" sz="1200" b="1" baseline="0" dirty="0">
                <a:latin typeface="+mn-lt"/>
              </a:rPr>
              <a:t>This metaphor is deceptive. The Aspen tree isn’t a majestic individual </a:t>
            </a:r>
            <a:r>
              <a:rPr lang="en-US" sz="1200" b="1" i="0" kern="1200" baseline="0" dirty="0">
                <a:solidFill>
                  <a:schemeClr val="tx1"/>
                </a:solidFill>
                <a:effectLst/>
                <a:latin typeface="+mn-lt"/>
                <a:ea typeface="+mn-ea"/>
                <a:cs typeface="+mn-cs"/>
              </a:rPr>
              <a:t>We don’t exist in isolation. We shouldn’t try to understand our lives in terms of our individual achievements. Rather, our lives are the sum of our relationships.</a:t>
            </a:r>
          </a:p>
          <a:p>
            <a:endParaRPr lang="en-US" sz="1200" b="1"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Think of it like this</a:t>
            </a:r>
            <a:r>
              <a:rPr lang="mr-IN" sz="1200" b="1" i="0" kern="1200" baseline="0" dirty="0">
                <a:solidFill>
                  <a:schemeClr val="tx1"/>
                </a:solidFill>
                <a:effectLst/>
                <a:latin typeface="+mn-lt"/>
                <a:ea typeface="+mn-ea"/>
                <a:cs typeface="+mn-cs"/>
              </a:rPr>
              <a:t>…</a:t>
            </a:r>
            <a:endParaRPr lang="en-US" b="1" dirty="0"/>
          </a:p>
          <a:p>
            <a:pPr marL="9525" lvl="1" indent="0">
              <a:spcAft>
                <a:spcPts val="1200"/>
              </a:spcAft>
              <a:buFont typeface="Arial" charset="0"/>
              <a:buNone/>
            </a:pPr>
            <a:endParaRPr lang="en-US" sz="1200" b="1" baseline="0" dirty="0">
              <a:latin typeface="+mn-lt"/>
            </a:endParaRPr>
          </a:p>
          <a:p>
            <a:pPr marL="9525" lvl="1" indent="0">
              <a:spcAft>
                <a:spcPts val="1200"/>
              </a:spcAft>
              <a:buFont typeface="Arial" charset="0"/>
              <a:buNone/>
            </a:pPr>
            <a:r>
              <a:rPr lang="en-US" sz="1200" b="1" baseline="0" dirty="0">
                <a:latin typeface="+mn-lt"/>
              </a:rPr>
              <a:t>This metaphor is deceptive. The Aspen tree isn’t a majestic individual </a:t>
            </a:r>
            <a:r>
              <a:rPr lang="en-US" sz="1200" b="1" i="0" kern="1200" baseline="0" dirty="0">
                <a:solidFill>
                  <a:schemeClr val="tx1"/>
                </a:solidFill>
                <a:effectLst/>
                <a:latin typeface="+mn-lt"/>
                <a:ea typeface="+mn-ea"/>
                <a:cs typeface="+mn-cs"/>
              </a:rPr>
              <a:t>We don’t exist in isolation. We shouldn’t try to understand our lives in terms of our individual achievements. Rather, our lives are the sum of our relationships.</a:t>
            </a:r>
          </a:p>
          <a:p>
            <a:endParaRPr lang="en-US" sz="1200" b="1"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Think of it like this</a:t>
            </a:r>
            <a:r>
              <a:rPr lang="mr-IN" sz="1200" b="1" i="0" kern="1200" baseline="0" dirty="0">
                <a:solidFill>
                  <a:schemeClr val="tx1"/>
                </a:solidFill>
                <a:effectLst/>
                <a:latin typeface="+mn-lt"/>
                <a:ea typeface="+mn-ea"/>
                <a:cs typeface="+mn-cs"/>
              </a:rPr>
              <a:t>…</a:t>
            </a:r>
            <a:endParaRPr lang="en-US" b="1" dirty="0"/>
          </a:p>
          <a:p>
            <a:endParaRPr lang="en-US" dirty="0"/>
          </a:p>
        </p:txBody>
      </p:sp>
      <p:sp>
        <p:nvSpPr>
          <p:cNvPr id="4" name="Slide Number Placeholder 3"/>
          <p:cNvSpPr>
            <a:spLocks noGrp="1"/>
          </p:cNvSpPr>
          <p:nvPr>
            <p:ph type="sldNum" sz="quarter" idx="5"/>
          </p:nvPr>
        </p:nvSpPr>
        <p:spPr/>
        <p:txBody>
          <a:bodyPr/>
          <a:lstStyle/>
          <a:p>
            <a:fld id="{E4DDE6D5-43E4-46D2-85C5-A59AFD5BB508}" type="slidenum">
              <a:rPr lang="en-US" smtClean="0"/>
              <a:t>20</a:t>
            </a:fld>
            <a:endParaRPr lang="en-US"/>
          </a:p>
        </p:txBody>
      </p:sp>
    </p:spTree>
    <p:extLst>
      <p:ext uri="{BB962C8B-B14F-4D97-AF65-F5344CB8AC3E}">
        <p14:creationId xmlns:p14="http://schemas.microsoft.com/office/powerpoint/2010/main" val="1038254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Largest living organism is the Aspen tree, stands of which are one plant with a single root system. “Individual” trees are </a:t>
            </a:r>
          </a:p>
          <a:p>
            <a:r>
              <a:rPr lang="en-US" dirty="0"/>
              <a:t>Pando, in Utah, is 106 acres, and weighs 6m kilograms.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all have a common root system of our humanity—we are part of one moral organism. A change in one member is not a loss, but simply a change in the general community around us. </a:t>
            </a:r>
            <a:r>
              <a:rPr lang="en-US" b="1" baseline="0" dirty="0"/>
              <a:t>As I decline in abilities, my children come into their own, my grandchildren are born. Meanwhile, I share my change with my spouse and my friends. It’s all the cycle of love in intertwined lives.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What is the very best strategy as I go through life? It is to surround myself with the people I love, like</a:t>
            </a:r>
            <a:r>
              <a:rPr lang="en-US" b="1" baseline="0" dirty="0"/>
              <a:t> one changing tree in a stand of aspens. Then,</a:t>
            </a:r>
            <a:r>
              <a:rPr lang="en-US" b="1" dirty="0"/>
              <a:t> a </a:t>
            </a:r>
            <a:r>
              <a:rPr lang="en-US" b="1" baseline="0" dirty="0"/>
              <a:t>decline is simply a change in the ecosystem of love in my life.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p:txBody>
      </p:sp>
    </p:spTree>
    <p:extLst>
      <p:ext uri="{BB962C8B-B14F-4D97-AF65-F5344CB8AC3E}">
        <p14:creationId xmlns:p14="http://schemas.microsoft.com/office/powerpoint/2010/main" val="1789819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 far, I’ve been talking about you alone.</a:t>
            </a:r>
          </a:p>
          <a:p>
            <a:endParaRPr lang="en-US" dirty="0"/>
          </a:p>
        </p:txBody>
      </p:sp>
    </p:spTree>
    <p:extLst>
      <p:ext uri="{BB962C8B-B14F-4D97-AF65-F5344CB8AC3E}">
        <p14:creationId xmlns:p14="http://schemas.microsoft.com/office/powerpoint/2010/main" val="4043062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Think of this as your “Sherlock Holmes Brain”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But Bach didn’t rely on this as he aged. Instead, he moved to something called “crystallized intelligence”</a:t>
            </a:r>
          </a:p>
          <a:p>
            <a:endParaRPr lang="en-US" dirty="0"/>
          </a:p>
        </p:txBody>
      </p:sp>
    </p:spTree>
    <p:extLst>
      <p:ext uri="{BB962C8B-B14F-4D97-AF65-F5344CB8AC3E}">
        <p14:creationId xmlns:p14="http://schemas.microsoft.com/office/powerpoint/2010/main" val="900998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4533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Two groups, two paths.</a:t>
            </a:r>
          </a:p>
          <a:p>
            <a:endParaRPr lang="en-US" dirty="0"/>
          </a:p>
        </p:txBody>
      </p:sp>
    </p:spTree>
    <p:extLst>
      <p:ext uri="{BB962C8B-B14F-4D97-AF65-F5344CB8AC3E}">
        <p14:creationId xmlns:p14="http://schemas.microsoft.com/office/powerpoint/2010/main" val="2590049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Two groups, two paths.</a:t>
            </a:r>
          </a:p>
          <a:p>
            <a:endParaRPr lang="en-US" dirty="0"/>
          </a:p>
        </p:txBody>
      </p:sp>
    </p:spTree>
    <p:extLst>
      <p:ext uri="{BB962C8B-B14F-4D97-AF65-F5344CB8AC3E}">
        <p14:creationId xmlns:p14="http://schemas.microsoft.com/office/powerpoint/2010/main" val="203485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Later life </a:t>
            </a:r>
            <a:r>
              <a:rPr lang="en-US" b="1" baseline="0" dirty="0"/>
              <a:t>appears to be especially difficult for high achievers.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Why do high achievers</a:t>
            </a:r>
            <a:r>
              <a:rPr lang="en-US" b="1" baseline="0" dirty="0"/>
              <a:t> suffer most?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For a clue, let’s turn to the story of a great and famous man…</a:t>
            </a:r>
            <a:endParaRPr lang="en-US" dirty="0"/>
          </a:p>
        </p:txBody>
      </p:sp>
    </p:spTree>
    <p:extLst>
      <p:ext uri="{BB962C8B-B14F-4D97-AF65-F5344CB8AC3E}">
        <p14:creationId xmlns:p14="http://schemas.microsoft.com/office/powerpoint/2010/main" val="3913019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7675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1665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7509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Don’t try to keep doing what made you successful in your 30s and 40s. That will lead to frustration.</a:t>
            </a:r>
          </a:p>
          <a:p>
            <a:endParaRPr lang="en-US" b="1" baseline="0" dirty="0"/>
          </a:p>
          <a:p>
            <a:r>
              <a:rPr lang="en-US" b="1" baseline="0" dirty="0"/>
              <a:t>Use your crystallized intelligence instead.</a:t>
            </a:r>
          </a:p>
          <a:p>
            <a:endParaRPr lang="en-US" b="1" baseline="0" dirty="0"/>
          </a:p>
          <a:p>
            <a:r>
              <a:rPr lang="en-US" b="1" baseline="0" dirty="0"/>
              <a:t>How? Move to the right professional area later in life. Consider…</a:t>
            </a:r>
          </a:p>
          <a:p>
            <a:endParaRPr lang="en-US" dirty="0"/>
          </a:p>
        </p:txBody>
      </p:sp>
    </p:spTree>
    <p:extLst>
      <p:ext uri="{BB962C8B-B14F-4D97-AF65-F5344CB8AC3E}">
        <p14:creationId xmlns:p14="http://schemas.microsoft.com/office/powerpoint/2010/main" val="19938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91737DF-7231-4E07-A562-1765C1E49E09}" type="datetime1">
              <a:rPr lang="en-US" smtClean="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7DAF2B-D0B9-4F40-8339-FE16F72AE0A1}" type="slidenum">
              <a:rPr lang="en-US" smtClean="0"/>
              <a:t>‹#›</a:t>
            </a:fld>
            <a:endParaRPr lang="en-US"/>
          </a:p>
        </p:txBody>
      </p:sp>
    </p:spTree>
    <p:extLst>
      <p:ext uri="{BB962C8B-B14F-4D97-AF65-F5344CB8AC3E}">
        <p14:creationId xmlns:p14="http://schemas.microsoft.com/office/powerpoint/2010/main" val="244612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136229-6713-40B9-BA95-D5441FBFB7B3}" type="datetime1">
              <a:rPr lang="en-US" smtClean="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7DAF2B-D0B9-4F40-8339-FE16F72AE0A1}" type="slidenum">
              <a:rPr lang="en-US" smtClean="0"/>
              <a:t>‹#›</a:t>
            </a:fld>
            <a:endParaRPr lang="en-US"/>
          </a:p>
        </p:txBody>
      </p:sp>
    </p:spTree>
    <p:extLst>
      <p:ext uri="{BB962C8B-B14F-4D97-AF65-F5344CB8AC3E}">
        <p14:creationId xmlns:p14="http://schemas.microsoft.com/office/powerpoint/2010/main" val="2976780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2B08D8-FE49-40EB-8C85-D1084F6F2225}" type="datetime1">
              <a:rPr lang="en-US" smtClean="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7DAF2B-D0B9-4F40-8339-FE16F72AE0A1}" type="slidenum">
              <a:rPr lang="en-US" smtClean="0"/>
              <a:t>‹#›</a:t>
            </a:fld>
            <a:endParaRPr lang="en-US"/>
          </a:p>
        </p:txBody>
      </p:sp>
    </p:spTree>
    <p:extLst>
      <p:ext uri="{BB962C8B-B14F-4D97-AF65-F5344CB8AC3E}">
        <p14:creationId xmlns:p14="http://schemas.microsoft.com/office/powerpoint/2010/main" val="992765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out Us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177749D-3EDB-4FF3-87F7-910FCDC840C4}"/>
              </a:ext>
            </a:extLst>
          </p:cNvPr>
          <p:cNvSpPr>
            <a:spLocks noGrp="1"/>
          </p:cNvSpPr>
          <p:nvPr>
            <p:ph type="pic" sz="quarter" idx="10"/>
          </p:nvPr>
        </p:nvSpPr>
        <p:spPr>
          <a:xfrm>
            <a:off x="905256" y="905256"/>
            <a:ext cx="5047488" cy="5047488"/>
          </a:xfrm>
          <a:custGeom>
            <a:avLst/>
            <a:gdLst>
              <a:gd name="connsiteX0" fmla="*/ 0 w 5047488"/>
              <a:gd name="connsiteY0" fmla="*/ 0 h 5047488"/>
              <a:gd name="connsiteX1" fmla="*/ 5047488 w 5047488"/>
              <a:gd name="connsiteY1" fmla="*/ 0 h 5047488"/>
              <a:gd name="connsiteX2" fmla="*/ 5047488 w 5047488"/>
              <a:gd name="connsiteY2" fmla="*/ 5047488 h 5047488"/>
              <a:gd name="connsiteX3" fmla="*/ 0 w 5047488"/>
              <a:gd name="connsiteY3" fmla="*/ 5047488 h 5047488"/>
            </a:gdLst>
            <a:ahLst/>
            <a:cxnLst>
              <a:cxn ang="0">
                <a:pos x="connsiteX0" y="connsiteY0"/>
              </a:cxn>
              <a:cxn ang="0">
                <a:pos x="connsiteX1" y="connsiteY1"/>
              </a:cxn>
              <a:cxn ang="0">
                <a:pos x="connsiteX2" y="connsiteY2"/>
              </a:cxn>
              <a:cxn ang="0">
                <a:pos x="connsiteX3" y="connsiteY3"/>
              </a:cxn>
            </a:cxnLst>
            <a:rect l="l" t="t" r="r" b="b"/>
            <a:pathLst>
              <a:path w="5047488" h="5047488">
                <a:moveTo>
                  <a:pt x="0" y="0"/>
                </a:moveTo>
                <a:lnTo>
                  <a:pt x="5047488" y="0"/>
                </a:lnTo>
                <a:lnTo>
                  <a:pt x="5047488" y="5047488"/>
                </a:lnTo>
                <a:lnTo>
                  <a:pt x="0" y="5047488"/>
                </a:lnTo>
                <a:close/>
              </a:path>
            </a:pathLst>
          </a:custGeom>
          <a:pattFill prst="pct5">
            <a:fgClr>
              <a:schemeClr val="accent1"/>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1038807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7475FFF-74A4-AC49-8E75-61C43872D9DD}"/>
              </a:ext>
            </a:extLst>
          </p:cNvPr>
          <p:cNvSpPr>
            <a:spLocks noGrp="1"/>
          </p:cNvSpPr>
          <p:nvPr>
            <p:ph type="pic" sz="quarter" idx="11" hasCustomPrompt="1"/>
          </p:nvPr>
        </p:nvSpPr>
        <p:spPr>
          <a:xfrm>
            <a:off x="5336996" y="0"/>
            <a:ext cx="6855004" cy="6858000"/>
          </a:xfrm>
          <a:custGeom>
            <a:avLst/>
            <a:gdLst>
              <a:gd name="connsiteX0" fmla="*/ 2280454 w 13707330"/>
              <a:gd name="connsiteY0" fmla="*/ 0 h 13716000"/>
              <a:gd name="connsiteX1" fmla="*/ 12047416 w 13707330"/>
              <a:gd name="connsiteY1" fmla="*/ 0 h 13716000"/>
              <a:gd name="connsiteX2" fmla="*/ 12375660 w 13707330"/>
              <a:gd name="connsiteY2" fmla="*/ 0 h 13716000"/>
              <a:gd name="connsiteX3" fmla="*/ 13707330 w 13707330"/>
              <a:gd name="connsiteY3" fmla="*/ 0 h 13716000"/>
              <a:gd name="connsiteX4" fmla="*/ 13707330 w 13707330"/>
              <a:gd name="connsiteY4" fmla="*/ 13716000 h 13716000"/>
              <a:gd name="connsiteX5" fmla="*/ 12375660 w 13707330"/>
              <a:gd name="connsiteY5" fmla="*/ 13716000 h 13716000"/>
              <a:gd name="connsiteX6" fmla="*/ 12047416 w 13707330"/>
              <a:gd name="connsiteY6" fmla="*/ 13716000 h 13716000"/>
              <a:gd name="connsiteX7" fmla="*/ 3468644 w 13707330"/>
              <a:gd name="connsiteY7" fmla="*/ 13716000 h 13716000"/>
              <a:gd name="connsiteX8" fmla="*/ 3193121 w 13707330"/>
              <a:gd name="connsiteY8" fmla="*/ 13477336 h 13716000"/>
              <a:gd name="connsiteX9" fmla="*/ 0 w 13707330"/>
              <a:gd name="connsiteY9" fmla="*/ 6262916 h 13716000"/>
              <a:gd name="connsiteX10" fmla="*/ 2225590 w 13707330"/>
              <a:gd name="connsiteY10" fmla="*/ 63337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7330" h="13716000">
                <a:moveTo>
                  <a:pt x="2280454" y="0"/>
                </a:moveTo>
                <a:lnTo>
                  <a:pt x="12047416" y="0"/>
                </a:lnTo>
                <a:lnTo>
                  <a:pt x="12375660" y="0"/>
                </a:lnTo>
                <a:lnTo>
                  <a:pt x="13707330" y="0"/>
                </a:lnTo>
                <a:lnTo>
                  <a:pt x="13707330" y="13716000"/>
                </a:lnTo>
                <a:lnTo>
                  <a:pt x="12375660" y="13716000"/>
                </a:lnTo>
                <a:lnTo>
                  <a:pt x="12047416" y="13716000"/>
                </a:lnTo>
                <a:lnTo>
                  <a:pt x="3468644" y="13716000"/>
                </a:lnTo>
                <a:lnTo>
                  <a:pt x="3193121" y="13477336"/>
                </a:lnTo>
                <a:cubicBezTo>
                  <a:pt x="1231519" y="11694458"/>
                  <a:pt x="0" y="9122506"/>
                  <a:pt x="0" y="6262916"/>
                </a:cubicBezTo>
                <a:cubicBezTo>
                  <a:pt x="0" y="3907960"/>
                  <a:pt x="835217" y="1748080"/>
                  <a:pt x="2225590" y="63337"/>
                </a:cubicBezTo>
                <a:close/>
              </a:path>
            </a:pathLst>
          </a:cu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Tree>
    <p:extLst>
      <p:ext uri="{BB962C8B-B14F-4D97-AF65-F5344CB8AC3E}">
        <p14:creationId xmlns:p14="http://schemas.microsoft.com/office/powerpoint/2010/main" val="857303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Quotes">
    <p:spTree>
      <p:nvGrpSpPr>
        <p:cNvPr id="1" name=""/>
        <p:cNvGrpSpPr/>
        <p:nvPr/>
      </p:nvGrpSpPr>
      <p:grpSpPr>
        <a:xfrm>
          <a:off x="0" y="0"/>
          <a:ext cx="0" cy="0"/>
          <a:chOff x="0" y="0"/>
          <a:chExt cx="0" cy="0"/>
        </a:xfrm>
      </p:grpSpPr>
      <p:sp>
        <p:nvSpPr>
          <p:cNvPr id="26" name="Picture Placeholder 1">
            <a:extLst>
              <a:ext uri="{FF2B5EF4-FFF2-40B4-BE49-F238E27FC236}">
                <a16:creationId xmlns:a16="http://schemas.microsoft.com/office/drawing/2014/main" id="{552FA3ED-BCEF-D648-901D-2DC286C647D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5">
            <a:fgClr>
              <a:schemeClr val="accent1"/>
            </a:fgClr>
            <a:bgClr>
              <a:schemeClr val="bg1"/>
            </a:bgClr>
          </a:pattFill>
        </p:spPr>
        <p:txBody>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1195663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ue 3a">
    <p:bg>
      <p:bgPr>
        <a:gradFill flip="none" rotWithShape="1">
          <a:gsLst>
            <a:gs pos="0">
              <a:srgbClr val="615EA4"/>
            </a:gs>
            <a:gs pos="100000">
              <a:srgbClr val="241E7F"/>
            </a:gs>
          </a:gsLst>
          <a:path path="circle">
            <a:fillToRect l="50000" t="50000" r="50000" b="50000"/>
          </a:path>
        </a:gradFill>
        <a:effectLst/>
      </p:bgPr>
    </p:bg>
    <p:spTree>
      <p:nvGrpSpPr>
        <p:cNvPr id="1" name=""/>
        <p:cNvGrpSpPr/>
        <p:nvPr/>
      </p:nvGrpSpPr>
      <p:grpSpPr>
        <a:xfrm>
          <a:off x="0" y="0"/>
          <a:ext cx="0" cy="0"/>
          <a:chOff x="0" y="0"/>
          <a:chExt cx="0" cy="0"/>
        </a:xfrm>
      </p:grpSpPr>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7857695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767442-B94B-4E77-AC94-F225F67CF0CD}" type="datetime1">
              <a:rPr lang="en-US" smtClean="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7DAF2B-D0B9-4F40-8339-FE16F72AE0A1}" type="slidenum">
              <a:rPr lang="en-US" smtClean="0"/>
              <a:t>‹#›</a:t>
            </a:fld>
            <a:endParaRPr lang="en-US"/>
          </a:p>
        </p:txBody>
      </p:sp>
    </p:spTree>
    <p:extLst>
      <p:ext uri="{BB962C8B-B14F-4D97-AF65-F5344CB8AC3E}">
        <p14:creationId xmlns:p14="http://schemas.microsoft.com/office/powerpoint/2010/main" val="3958063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A51D5E-D90B-4182-8CA1-1B8A0FF429CF}" type="datetime1">
              <a:rPr lang="en-US" smtClean="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7DAF2B-D0B9-4F40-8339-FE16F72AE0A1}" type="slidenum">
              <a:rPr lang="en-US" smtClean="0"/>
              <a:t>‹#›</a:t>
            </a:fld>
            <a:endParaRPr lang="en-US"/>
          </a:p>
        </p:txBody>
      </p:sp>
    </p:spTree>
    <p:extLst>
      <p:ext uri="{BB962C8B-B14F-4D97-AF65-F5344CB8AC3E}">
        <p14:creationId xmlns:p14="http://schemas.microsoft.com/office/powerpoint/2010/main" val="3675784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F062FE-9C65-4AEA-BD96-451EDADC3C82}" type="datetime1">
              <a:rPr lang="en-US" smtClean="0"/>
              <a:t>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7DAF2B-D0B9-4F40-8339-FE16F72AE0A1}" type="slidenum">
              <a:rPr lang="en-US" smtClean="0"/>
              <a:t>‹#›</a:t>
            </a:fld>
            <a:endParaRPr lang="en-US"/>
          </a:p>
        </p:txBody>
      </p:sp>
    </p:spTree>
    <p:extLst>
      <p:ext uri="{BB962C8B-B14F-4D97-AF65-F5344CB8AC3E}">
        <p14:creationId xmlns:p14="http://schemas.microsoft.com/office/powerpoint/2010/main" val="2236755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06106B-8811-456D-BE50-CF85B26BCDDC}" type="datetime1">
              <a:rPr lang="en-US" smtClean="0"/>
              <a:t>11/8/23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7DAF2B-D0B9-4F40-8339-FE16F72AE0A1}" type="slidenum">
              <a:rPr lang="en-US" smtClean="0"/>
              <a:t>‹#›</a:t>
            </a:fld>
            <a:endParaRPr lang="en-US"/>
          </a:p>
        </p:txBody>
      </p:sp>
    </p:spTree>
    <p:extLst>
      <p:ext uri="{BB962C8B-B14F-4D97-AF65-F5344CB8AC3E}">
        <p14:creationId xmlns:p14="http://schemas.microsoft.com/office/powerpoint/2010/main" val="278182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9909A4-050D-43C5-9A9A-7755B743F08B}" type="datetime1">
              <a:rPr lang="en-US" smtClean="0"/>
              <a:t>11/8/23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7DAF2B-D0B9-4F40-8339-FE16F72AE0A1}" type="slidenum">
              <a:rPr lang="en-US" smtClean="0"/>
              <a:t>‹#›</a:t>
            </a:fld>
            <a:endParaRPr lang="en-US"/>
          </a:p>
        </p:txBody>
      </p:sp>
    </p:spTree>
    <p:extLst>
      <p:ext uri="{BB962C8B-B14F-4D97-AF65-F5344CB8AC3E}">
        <p14:creationId xmlns:p14="http://schemas.microsoft.com/office/powerpoint/2010/main" val="185256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5B118-F366-41E9-97A4-F9AEA9239965}" type="datetime1">
              <a:rPr lang="en-US" smtClean="0"/>
              <a:t>11/8/23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7DAF2B-D0B9-4F40-8339-FE16F72AE0A1}" type="slidenum">
              <a:rPr lang="en-US" smtClean="0"/>
              <a:t>‹#›</a:t>
            </a:fld>
            <a:endParaRPr lang="en-US"/>
          </a:p>
        </p:txBody>
      </p:sp>
    </p:spTree>
    <p:extLst>
      <p:ext uri="{BB962C8B-B14F-4D97-AF65-F5344CB8AC3E}">
        <p14:creationId xmlns:p14="http://schemas.microsoft.com/office/powerpoint/2010/main" val="1083257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D08EC9-F6CE-4ED9-B2D6-3B9932748701}" type="datetime1">
              <a:rPr lang="en-US" smtClean="0"/>
              <a:t>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7DAF2B-D0B9-4F40-8339-FE16F72AE0A1}" type="slidenum">
              <a:rPr lang="en-US" smtClean="0"/>
              <a:t>‹#›</a:t>
            </a:fld>
            <a:endParaRPr lang="en-US"/>
          </a:p>
        </p:txBody>
      </p:sp>
    </p:spTree>
    <p:extLst>
      <p:ext uri="{BB962C8B-B14F-4D97-AF65-F5344CB8AC3E}">
        <p14:creationId xmlns:p14="http://schemas.microsoft.com/office/powerpoint/2010/main" val="249944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42DB12-6B47-4EB6-B3E5-9D5D2F48647D}" type="datetime1">
              <a:rPr lang="en-US" smtClean="0"/>
              <a:t>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7DAF2B-D0B9-4F40-8339-FE16F72AE0A1}" type="slidenum">
              <a:rPr lang="en-US" smtClean="0"/>
              <a:t>‹#›</a:t>
            </a:fld>
            <a:endParaRPr lang="en-US"/>
          </a:p>
        </p:txBody>
      </p:sp>
    </p:spTree>
    <p:extLst>
      <p:ext uri="{BB962C8B-B14F-4D97-AF65-F5344CB8AC3E}">
        <p14:creationId xmlns:p14="http://schemas.microsoft.com/office/powerpoint/2010/main" val="1883916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4F5382-8640-4D46-A2BE-3B8A35DE8D3E}" type="datetime1">
              <a:rPr lang="en-US" smtClean="0"/>
              <a:t>11/8/23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7DAF2B-D0B9-4F40-8339-FE16F72AE0A1}" type="slidenum">
              <a:rPr lang="en-US" smtClean="0"/>
              <a:t>‹#›</a:t>
            </a:fld>
            <a:endParaRPr lang="en-US"/>
          </a:p>
        </p:txBody>
      </p:sp>
    </p:spTree>
    <p:extLst>
      <p:ext uri="{BB962C8B-B14F-4D97-AF65-F5344CB8AC3E}">
        <p14:creationId xmlns:p14="http://schemas.microsoft.com/office/powerpoint/2010/main" val="3640580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25F14C-87F6-4446-A165-A7231C5A8C7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C502000-7B39-4A9C-9612-8AD7687133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346" y="268616"/>
            <a:ext cx="6193214" cy="6436984"/>
          </a:xfrm>
          <a:prstGeom prst="rect">
            <a:avLst/>
          </a:prstGeom>
        </p:spPr>
      </p:pic>
      <p:sp>
        <p:nvSpPr>
          <p:cNvPr id="6" name="TextBox 5">
            <a:extLst>
              <a:ext uri="{FF2B5EF4-FFF2-40B4-BE49-F238E27FC236}">
                <a16:creationId xmlns:a16="http://schemas.microsoft.com/office/drawing/2014/main" id="{FA7F7ADF-37CD-4AEE-B320-77AC24528B49}"/>
              </a:ext>
            </a:extLst>
          </p:cNvPr>
          <p:cNvSpPr txBox="1"/>
          <p:nvPr/>
        </p:nvSpPr>
        <p:spPr>
          <a:xfrm>
            <a:off x="5611107" y="3106462"/>
            <a:ext cx="6322742" cy="1384995"/>
          </a:xfrm>
          <a:prstGeom prst="rect">
            <a:avLst/>
          </a:prstGeom>
          <a:noFill/>
        </p:spPr>
        <p:txBody>
          <a:bodyPr wrap="square">
            <a:spAutoFit/>
          </a:bodyPr>
          <a:lstStyle/>
          <a:p>
            <a:r>
              <a:rPr lang="en-US" sz="3600" b="1" dirty="0">
                <a:latin typeface="Poppins" panose="00000500000000000000" pitchFamily="2" charset="0"/>
                <a:cs typeface="Poppins" panose="00000500000000000000" pitchFamily="2" charset="0"/>
              </a:rPr>
              <a:t>Arthur Brooks</a:t>
            </a:r>
          </a:p>
          <a:p>
            <a:r>
              <a:rPr lang="en-US" sz="2400" dirty="0">
                <a:latin typeface="Poppins" panose="00000500000000000000" pitchFamily="2" charset="0"/>
                <a:cs typeface="Poppins" panose="00000500000000000000" pitchFamily="2" charset="0"/>
              </a:rPr>
              <a:t>Parker Gilbert Montgomery Professor</a:t>
            </a:r>
          </a:p>
          <a:p>
            <a:r>
              <a:rPr lang="en-US" sz="2400" dirty="0">
                <a:latin typeface="Poppins" panose="00000500000000000000" pitchFamily="2" charset="0"/>
                <a:cs typeface="Poppins" panose="00000500000000000000" pitchFamily="2" charset="0"/>
              </a:rPr>
              <a:t>Harvard University</a:t>
            </a:r>
          </a:p>
        </p:txBody>
      </p:sp>
      <p:pic>
        <p:nvPicPr>
          <p:cNvPr id="10" name="Picture 9">
            <a:extLst>
              <a:ext uri="{FF2B5EF4-FFF2-40B4-BE49-F238E27FC236}">
                <a16:creationId xmlns:a16="http://schemas.microsoft.com/office/drawing/2014/main" id="{505085EA-B5C6-411D-952E-1223166D76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8021" y="2198528"/>
            <a:ext cx="2444219" cy="713996"/>
          </a:xfrm>
          <a:prstGeom prst="rect">
            <a:avLst/>
          </a:prstGeom>
        </p:spPr>
      </p:pic>
      <p:pic>
        <p:nvPicPr>
          <p:cNvPr id="16" name="Picture 15">
            <a:extLst>
              <a:ext uri="{FF2B5EF4-FFF2-40B4-BE49-F238E27FC236}">
                <a16:creationId xmlns:a16="http://schemas.microsoft.com/office/drawing/2014/main" id="{F37B9B04-0B99-4AA5-8DEF-59CD2DF3E7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9921" y="2111980"/>
            <a:ext cx="1859622" cy="976301"/>
          </a:xfrm>
          <a:prstGeom prst="rect">
            <a:avLst/>
          </a:prstGeom>
        </p:spPr>
      </p:pic>
    </p:spTree>
    <p:extLst>
      <p:ext uri="{BB962C8B-B14F-4D97-AF65-F5344CB8AC3E}">
        <p14:creationId xmlns:p14="http://schemas.microsoft.com/office/powerpoint/2010/main" val="33343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27724"/>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FF037C-4CE3-0D41-BE08-50CE565B20E6}"/>
              </a:ext>
            </a:extLst>
          </p:cNvPr>
          <p:cNvSpPr txBox="1"/>
          <p:nvPr/>
        </p:nvSpPr>
        <p:spPr>
          <a:xfrm>
            <a:off x="137624" y="1345338"/>
            <a:ext cx="6428363" cy="584775"/>
          </a:xfrm>
          <a:prstGeom prst="rect">
            <a:avLst/>
          </a:prstGeom>
          <a:noFill/>
        </p:spPr>
        <p:txBody>
          <a:bodyPr wrap="none" rtlCol="0">
            <a:spAutoFit/>
          </a:bodyPr>
          <a:lstStyle/>
          <a:p>
            <a:r>
              <a:rPr lang="en-US" sz="3200" b="1" dirty="0">
                <a:solidFill>
                  <a:schemeClr val="bg2"/>
                </a:solidFill>
                <a:latin typeface="+mj-lt"/>
              </a:rPr>
              <a:t>“CRYSTALLIZED INTELLIGENCE”</a:t>
            </a:r>
          </a:p>
        </p:txBody>
      </p:sp>
      <p:sp>
        <p:nvSpPr>
          <p:cNvPr id="6" name="TextBox 5">
            <a:extLst>
              <a:ext uri="{FF2B5EF4-FFF2-40B4-BE49-F238E27FC236}">
                <a16:creationId xmlns:a16="http://schemas.microsoft.com/office/drawing/2014/main" id="{937FDF86-F5AA-3444-95F8-E118D62A6C8B}"/>
              </a:ext>
            </a:extLst>
          </p:cNvPr>
          <p:cNvSpPr txBox="1"/>
          <p:nvPr/>
        </p:nvSpPr>
        <p:spPr>
          <a:xfrm>
            <a:off x="1096168" y="2731894"/>
            <a:ext cx="4782208" cy="2308324"/>
          </a:xfrm>
          <a:prstGeom prst="rect">
            <a:avLst/>
          </a:prstGeom>
          <a:noFill/>
        </p:spPr>
        <p:txBody>
          <a:bodyPr wrap="square" rtlCol="0">
            <a:spAutoFit/>
          </a:bodyPr>
          <a:lstStyle/>
          <a:p>
            <a:r>
              <a:rPr lang="en-US" sz="2400" dirty="0">
                <a:solidFill>
                  <a:srgbClr val="FFFFFF"/>
                </a:solidFill>
              </a:rPr>
              <a:t>LATER SUCCESS</a:t>
            </a:r>
          </a:p>
          <a:p>
            <a:pPr marL="342900" indent="-342900">
              <a:buFont typeface="Arial" panose="020B0604020202020204" pitchFamily="34" charset="0"/>
              <a:buChar char="•"/>
            </a:pPr>
            <a:r>
              <a:rPr lang="en-US" sz="2400" dirty="0">
                <a:solidFill>
                  <a:srgbClr val="FFFFFF"/>
                </a:solidFill>
              </a:rPr>
              <a:t>Accumulated knowledge and experience</a:t>
            </a:r>
          </a:p>
          <a:p>
            <a:pPr marL="342900" indent="-342900">
              <a:buFont typeface="Arial" panose="020B0604020202020204" pitchFamily="34" charset="0"/>
              <a:buChar char="•"/>
            </a:pPr>
            <a:r>
              <a:rPr lang="en-US" sz="2400" dirty="0">
                <a:solidFill>
                  <a:srgbClr val="FFFFFF"/>
                </a:solidFill>
              </a:rPr>
              <a:t>Wisdom and judgment</a:t>
            </a:r>
          </a:p>
          <a:p>
            <a:pPr marL="342900" indent="-342900">
              <a:buFont typeface="Arial" panose="020B0604020202020204" pitchFamily="34" charset="0"/>
              <a:buChar char="•"/>
            </a:pPr>
            <a:r>
              <a:rPr lang="en-US" sz="2400" dirty="0">
                <a:solidFill>
                  <a:srgbClr val="FFFFFF"/>
                </a:solidFill>
              </a:rPr>
              <a:t>Teaching ability</a:t>
            </a:r>
          </a:p>
          <a:p>
            <a:pPr marL="342900" indent="-342900">
              <a:buFont typeface="Arial" panose="020B0604020202020204" pitchFamily="34" charset="0"/>
              <a:buChar char="•"/>
            </a:pPr>
            <a:r>
              <a:rPr lang="en-US" sz="2400" dirty="0">
                <a:solidFill>
                  <a:srgbClr val="FFFFFF"/>
                </a:solidFill>
              </a:rPr>
              <a:t>Increases with age</a:t>
            </a:r>
          </a:p>
        </p:txBody>
      </p:sp>
      <p:pic>
        <p:nvPicPr>
          <p:cNvPr id="4" name="Picture 2" descr="Pope Francis answers questions from journalists aboard the flight from Juba, South Sudan, to Rome Feb. 5. (CNS/Paul Haring)">
            <a:extLst>
              <a:ext uri="{FF2B5EF4-FFF2-40B4-BE49-F238E27FC236}">
                <a16:creationId xmlns:a16="http://schemas.microsoft.com/office/drawing/2014/main" id="{85393E65-986F-DE62-099B-4CE7A63C1A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94"/>
          <a:stretch/>
        </p:blipFill>
        <p:spPr bwMode="auto">
          <a:xfrm>
            <a:off x="6701454" y="0"/>
            <a:ext cx="671293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45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1286388092"/>
              </p:ext>
            </p:extLst>
          </p:nvPr>
        </p:nvGraphicFramePr>
        <p:xfrm>
          <a:off x="1024466" y="949820"/>
          <a:ext cx="9701969" cy="555891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normAutofit/>
          </a:bodyPr>
          <a:lstStyle/>
          <a:p>
            <a:pPr algn="ctr"/>
            <a:r>
              <a:rPr lang="en-US" sz="4000" b="1" dirty="0"/>
              <a:t>FLUID VS. CRYSTALLIZED INTELLIGENCE</a:t>
            </a:r>
          </a:p>
        </p:txBody>
      </p:sp>
      <p:sp>
        <p:nvSpPr>
          <p:cNvPr id="4" name="TextBox 3"/>
          <p:cNvSpPr txBox="1"/>
          <p:nvPr/>
        </p:nvSpPr>
        <p:spPr>
          <a:xfrm>
            <a:off x="8253413" y="6508737"/>
            <a:ext cx="3938587" cy="276999"/>
          </a:xfrm>
          <a:prstGeom prst="rect">
            <a:avLst/>
          </a:prstGeom>
          <a:noFill/>
        </p:spPr>
        <p:txBody>
          <a:bodyPr wrap="square" rtlCol="0">
            <a:spAutoFit/>
          </a:bodyPr>
          <a:lstStyle/>
          <a:p>
            <a:pPr algn="ctr"/>
            <a:r>
              <a:rPr lang="en-US" sz="1200" b="1" dirty="0">
                <a:solidFill>
                  <a:srgbClr val="8E919A"/>
                </a:solidFill>
                <a:latin typeface="Gibson Light" panose="02000000000000000000" pitchFamily="50" charset="0"/>
              </a:rPr>
              <a:t>BELBASE, SANZENBACHER, AND GILLIS (2015)</a:t>
            </a:r>
            <a:endParaRPr lang="en-US" sz="1200" b="1" dirty="0">
              <a:solidFill>
                <a:srgbClr val="8E919A"/>
              </a:solidFill>
              <a:latin typeface="Gibson Light" panose="02000000000000000000" pitchFamily="50" charset="0"/>
              <a:ea typeface="Arial" charset="0"/>
              <a:cs typeface="Arial" charset="0"/>
            </a:endParaRPr>
          </a:p>
        </p:txBody>
      </p:sp>
      <p:sp>
        <p:nvSpPr>
          <p:cNvPr id="7" name="Freeform 6"/>
          <p:cNvSpPr/>
          <p:nvPr/>
        </p:nvSpPr>
        <p:spPr>
          <a:xfrm>
            <a:off x="1763486" y="2036223"/>
            <a:ext cx="8399417" cy="3293423"/>
          </a:xfrm>
          <a:custGeom>
            <a:avLst/>
            <a:gdLst>
              <a:gd name="connsiteX0" fmla="*/ 0 w 8399417"/>
              <a:gd name="connsiteY0" fmla="*/ 3293423 h 3293423"/>
              <a:gd name="connsiteX1" fmla="*/ 5564777 w 8399417"/>
              <a:gd name="connsiteY1" fmla="*/ 288966 h 3293423"/>
              <a:gd name="connsiteX2" fmla="*/ 8399417 w 8399417"/>
              <a:gd name="connsiteY2" fmla="*/ 119148 h 3293423"/>
              <a:gd name="connsiteX3" fmla="*/ 8399417 w 8399417"/>
              <a:gd name="connsiteY3" fmla="*/ 119148 h 3293423"/>
            </a:gdLst>
            <a:ahLst/>
            <a:cxnLst>
              <a:cxn ang="0">
                <a:pos x="connsiteX0" y="connsiteY0"/>
              </a:cxn>
              <a:cxn ang="0">
                <a:pos x="connsiteX1" y="connsiteY1"/>
              </a:cxn>
              <a:cxn ang="0">
                <a:pos x="connsiteX2" y="connsiteY2"/>
              </a:cxn>
              <a:cxn ang="0">
                <a:pos x="connsiteX3" y="connsiteY3"/>
              </a:cxn>
            </a:cxnLst>
            <a:rect l="l" t="t" r="r" b="b"/>
            <a:pathLst>
              <a:path w="8399417" h="3293423">
                <a:moveTo>
                  <a:pt x="0" y="3293423"/>
                </a:moveTo>
                <a:cubicBezTo>
                  <a:pt x="2082437" y="2055717"/>
                  <a:pt x="4164874" y="818012"/>
                  <a:pt x="5564777" y="288966"/>
                </a:cubicBezTo>
                <a:cubicBezTo>
                  <a:pt x="6964680" y="-240080"/>
                  <a:pt x="8399417" y="119148"/>
                  <a:pt x="8399417" y="119148"/>
                </a:cubicBezTo>
                <a:lnTo>
                  <a:pt x="8399417" y="119148"/>
                </a:lnTo>
              </a:path>
            </a:pathLst>
          </a:custGeom>
          <a:noFill/>
          <a:ln w="57150">
            <a:solidFill>
              <a:srgbClr val="8E91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763486" y="2036223"/>
            <a:ext cx="8399417" cy="2775474"/>
          </a:xfrm>
          <a:custGeom>
            <a:avLst/>
            <a:gdLst>
              <a:gd name="connsiteX0" fmla="*/ 0 w 8422783"/>
              <a:gd name="connsiteY0" fmla="*/ 2775474 h 2775474"/>
              <a:gd name="connsiteX1" fmla="*/ 4546242 w 8422783"/>
              <a:gd name="connsiteY1" fmla="*/ 19395 h 2775474"/>
              <a:gd name="connsiteX2" fmla="*/ 8422783 w 8422783"/>
              <a:gd name="connsiteY2" fmla="*/ 1474708 h 2775474"/>
              <a:gd name="connsiteX3" fmla="*/ 8422783 w 8422783"/>
              <a:gd name="connsiteY3" fmla="*/ 1474708 h 2775474"/>
            </a:gdLst>
            <a:ahLst/>
            <a:cxnLst>
              <a:cxn ang="0">
                <a:pos x="connsiteX0" y="connsiteY0"/>
              </a:cxn>
              <a:cxn ang="0">
                <a:pos x="connsiteX1" y="connsiteY1"/>
              </a:cxn>
              <a:cxn ang="0">
                <a:pos x="connsiteX2" y="connsiteY2"/>
              </a:cxn>
              <a:cxn ang="0">
                <a:pos x="connsiteX3" y="connsiteY3"/>
              </a:cxn>
            </a:cxnLst>
            <a:rect l="l" t="t" r="r" b="b"/>
            <a:pathLst>
              <a:path w="8422783" h="2775474">
                <a:moveTo>
                  <a:pt x="0" y="2775474"/>
                </a:moveTo>
                <a:cubicBezTo>
                  <a:pt x="1571222" y="1505831"/>
                  <a:pt x="3142445" y="236189"/>
                  <a:pt x="4546242" y="19395"/>
                </a:cubicBezTo>
                <a:cubicBezTo>
                  <a:pt x="5950039" y="-197399"/>
                  <a:pt x="8422783" y="1474708"/>
                  <a:pt x="8422783" y="1474708"/>
                </a:cubicBezTo>
                <a:lnTo>
                  <a:pt x="8422783" y="1474708"/>
                </a:lnTo>
              </a:path>
            </a:pathLst>
          </a:custGeom>
          <a:noFill/>
          <a:ln w="57150">
            <a:solidFill>
              <a:srgbClr val="008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8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A2B7F8-19C5-4D81-9283-DB843F17244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grpSp>
        <p:nvGrpSpPr>
          <p:cNvPr id="10" name="Group 9">
            <a:extLst>
              <a:ext uri="{FF2B5EF4-FFF2-40B4-BE49-F238E27FC236}">
                <a16:creationId xmlns:a16="http://schemas.microsoft.com/office/drawing/2014/main" id="{65EB8DFD-E35A-47A1-82AA-752EDBB80D7F}"/>
              </a:ext>
            </a:extLst>
          </p:cNvPr>
          <p:cNvGrpSpPr/>
          <p:nvPr/>
        </p:nvGrpSpPr>
        <p:grpSpPr>
          <a:xfrm>
            <a:off x="10922433" y="586155"/>
            <a:ext cx="539833" cy="222096"/>
            <a:chOff x="10908145" y="593298"/>
            <a:chExt cx="539833" cy="222096"/>
          </a:xfrm>
        </p:grpSpPr>
        <p:cxnSp>
          <p:nvCxnSpPr>
            <p:cNvPr id="12" name="Straight Connector 11">
              <a:extLst>
                <a:ext uri="{FF2B5EF4-FFF2-40B4-BE49-F238E27FC236}">
                  <a16:creationId xmlns:a16="http://schemas.microsoft.com/office/drawing/2014/main" id="{116C94A8-3B82-44F2-96F7-963B9F5F7814}"/>
                </a:ext>
              </a:extLst>
            </p:cNvPr>
            <p:cNvCxnSpPr/>
            <p:nvPr/>
          </p:nvCxnSpPr>
          <p:spPr>
            <a:xfrm>
              <a:off x="10908145" y="701964"/>
              <a:ext cx="535710" cy="0"/>
            </a:xfrm>
            <a:prstGeom prst="line">
              <a:avLst/>
            </a:prstGeom>
            <a:ln w="222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F1C1AE-613F-4CB5-8F47-344DB3188FB5}"/>
                </a:ext>
              </a:extLst>
            </p:cNvPr>
            <p:cNvCxnSpPr>
              <a:cxnSpLocks/>
            </p:cNvCxnSpPr>
            <p:nvPr/>
          </p:nvCxnSpPr>
          <p:spPr>
            <a:xfrm flipV="1">
              <a:off x="11328544" y="699583"/>
              <a:ext cx="119434" cy="115811"/>
            </a:xfrm>
            <a:prstGeom prst="line">
              <a:avLst/>
            </a:prstGeom>
            <a:ln w="222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C57424-E4CC-4D0A-8455-464363F955DC}"/>
                </a:ext>
              </a:extLst>
            </p:cNvPr>
            <p:cNvCxnSpPr>
              <a:cxnSpLocks/>
            </p:cNvCxnSpPr>
            <p:nvPr/>
          </p:nvCxnSpPr>
          <p:spPr>
            <a:xfrm flipH="1" flipV="1">
              <a:off x="11328544" y="593298"/>
              <a:ext cx="119434" cy="115810"/>
            </a:xfrm>
            <a:prstGeom prst="line">
              <a:avLst/>
            </a:prstGeom>
            <a:ln w="2222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526E68D1-84AE-4F5A-8D4D-6F731C849FA1}"/>
              </a:ext>
            </a:extLst>
          </p:cNvPr>
          <p:cNvSpPr txBox="1"/>
          <p:nvPr/>
        </p:nvSpPr>
        <p:spPr>
          <a:xfrm>
            <a:off x="228600" y="1470715"/>
            <a:ext cx="5867400" cy="584775"/>
          </a:xfrm>
          <a:prstGeom prst="rect">
            <a:avLst/>
          </a:prstGeom>
          <a:noFill/>
        </p:spPr>
        <p:txBody>
          <a:bodyPr wrap="square">
            <a:spAutoFit/>
          </a:bodyPr>
          <a:lstStyle/>
          <a:p>
            <a:r>
              <a:rPr lang="en-US" sz="3200" dirty="0">
                <a:solidFill>
                  <a:srgbClr val="000000"/>
                </a:solidFill>
                <a:latin typeface="Poppins Medium" panose="00000600000000000000" pitchFamily="2" charset="0"/>
                <a:cs typeface="Poppins Medium" panose="00000600000000000000" pitchFamily="2" charset="0"/>
              </a:rPr>
              <a:t>Get on your second curve</a:t>
            </a:r>
          </a:p>
        </p:txBody>
      </p:sp>
      <p:sp>
        <p:nvSpPr>
          <p:cNvPr id="20" name="TextBox 19">
            <a:extLst>
              <a:ext uri="{FF2B5EF4-FFF2-40B4-BE49-F238E27FC236}">
                <a16:creationId xmlns:a16="http://schemas.microsoft.com/office/drawing/2014/main" id="{AE8A6309-2DB9-4577-80EE-8BA183449C84}"/>
              </a:ext>
            </a:extLst>
          </p:cNvPr>
          <p:cNvSpPr txBox="1"/>
          <p:nvPr/>
        </p:nvSpPr>
        <p:spPr>
          <a:xfrm>
            <a:off x="228600" y="2497976"/>
            <a:ext cx="5405584" cy="1554272"/>
          </a:xfrm>
          <a:prstGeom prst="rect">
            <a:avLst/>
          </a:prstGeom>
          <a:noFill/>
        </p:spPr>
        <p:txBody>
          <a:bodyPr wrap="square">
            <a:spAutoFit/>
          </a:bodyPr>
          <a:lstStyle/>
          <a:p>
            <a:pPr marL="0" indent="0">
              <a:spcBef>
                <a:spcPts val="600"/>
              </a:spcBef>
              <a:spcAft>
                <a:spcPts val="1200"/>
              </a:spcAft>
              <a:buNone/>
            </a:pPr>
            <a:r>
              <a:rPr lang="en-US" sz="2000" b="1" dirty="0">
                <a:solidFill>
                  <a:srgbClr val="727724"/>
                </a:solidFill>
                <a:latin typeface="+mj-lt"/>
                <a:ea typeface="Arial" charset="0"/>
                <a:cs typeface="Arial" charset="0"/>
              </a:rPr>
              <a:t>Early on, </a:t>
            </a:r>
            <a:r>
              <a:rPr lang="en-US" sz="2000" dirty="0">
                <a:latin typeface="+mj-lt"/>
                <a:ea typeface="Arial" charset="0"/>
                <a:cs typeface="Arial" charset="0"/>
              </a:rPr>
              <a:t>rely on </a:t>
            </a:r>
            <a:r>
              <a:rPr lang="en-US" sz="2000" u="sng" dirty="0">
                <a:latin typeface="+mj-lt"/>
                <a:ea typeface="Arial" charset="0"/>
                <a:cs typeface="Arial" charset="0"/>
              </a:rPr>
              <a:t>fluid intelligence</a:t>
            </a:r>
            <a:r>
              <a:rPr lang="en-US" sz="2000" dirty="0">
                <a:latin typeface="+mj-lt"/>
                <a:ea typeface="Arial" charset="0"/>
                <a:cs typeface="Arial" charset="0"/>
              </a:rPr>
              <a:t>, the basis of </a:t>
            </a:r>
            <a:r>
              <a:rPr lang="en-US" sz="2000" b="1" dirty="0">
                <a:latin typeface="+mj-lt"/>
                <a:ea typeface="Arial" charset="0"/>
                <a:cs typeface="Arial" charset="0"/>
              </a:rPr>
              <a:t>innovation</a:t>
            </a:r>
          </a:p>
          <a:p>
            <a:pPr marL="0" indent="0">
              <a:spcBef>
                <a:spcPts val="600"/>
              </a:spcBef>
              <a:spcAft>
                <a:spcPts val="1200"/>
              </a:spcAft>
              <a:buNone/>
            </a:pPr>
            <a:r>
              <a:rPr lang="en-US" sz="2000" b="1" dirty="0">
                <a:solidFill>
                  <a:srgbClr val="727724"/>
                </a:solidFill>
                <a:latin typeface="+mj-lt"/>
                <a:ea typeface="Arial" charset="0"/>
                <a:cs typeface="Arial" charset="0"/>
              </a:rPr>
              <a:t>Later</a:t>
            </a:r>
            <a:r>
              <a:rPr lang="en-US" sz="2000" dirty="0">
                <a:solidFill>
                  <a:srgbClr val="727724"/>
                </a:solidFill>
                <a:latin typeface="+mj-lt"/>
                <a:ea typeface="Arial" charset="0"/>
                <a:cs typeface="Arial" charset="0"/>
              </a:rPr>
              <a:t>, </a:t>
            </a:r>
            <a:r>
              <a:rPr lang="en-US" sz="2000" dirty="0">
                <a:latin typeface="+mj-lt"/>
                <a:ea typeface="Arial" charset="0"/>
                <a:cs typeface="Arial" charset="0"/>
              </a:rPr>
              <a:t>rely on </a:t>
            </a:r>
            <a:r>
              <a:rPr lang="en-US" sz="2000" u="sng" dirty="0">
                <a:latin typeface="+mj-lt"/>
                <a:ea typeface="Arial" charset="0"/>
                <a:cs typeface="Arial" charset="0"/>
              </a:rPr>
              <a:t>crystallized intelligence</a:t>
            </a:r>
            <a:r>
              <a:rPr lang="en-US" sz="2000" dirty="0">
                <a:latin typeface="+mj-lt"/>
                <a:ea typeface="Arial" charset="0"/>
                <a:cs typeface="Arial" charset="0"/>
              </a:rPr>
              <a:t>—wisdom—and focus on </a:t>
            </a:r>
            <a:r>
              <a:rPr lang="en-US" sz="2000" b="1" dirty="0">
                <a:latin typeface="+mj-lt"/>
                <a:ea typeface="Arial" charset="0"/>
                <a:cs typeface="Arial" charset="0"/>
              </a:rPr>
              <a:t>instruction</a:t>
            </a:r>
          </a:p>
        </p:txBody>
      </p:sp>
      <p:sp>
        <p:nvSpPr>
          <p:cNvPr id="21" name="TextBox 20">
            <a:extLst>
              <a:ext uri="{FF2B5EF4-FFF2-40B4-BE49-F238E27FC236}">
                <a16:creationId xmlns:a16="http://schemas.microsoft.com/office/drawing/2014/main" id="{8938255C-5CC8-4876-B2AD-AF9FCBE806AD}"/>
              </a:ext>
            </a:extLst>
          </p:cNvPr>
          <p:cNvSpPr txBox="1"/>
          <p:nvPr/>
        </p:nvSpPr>
        <p:spPr>
          <a:xfrm>
            <a:off x="228600" y="4494734"/>
            <a:ext cx="4973278" cy="400110"/>
          </a:xfrm>
          <a:prstGeom prst="rect">
            <a:avLst/>
          </a:prstGeom>
          <a:noFill/>
        </p:spPr>
        <p:txBody>
          <a:bodyPr wrap="square">
            <a:spAutoFit/>
          </a:bodyPr>
          <a:lstStyle/>
          <a:p>
            <a:pPr marL="0" indent="0">
              <a:spcBef>
                <a:spcPts val="600"/>
              </a:spcBef>
              <a:spcAft>
                <a:spcPts val="1200"/>
              </a:spcAft>
              <a:buNone/>
            </a:pPr>
            <a:r>
              <a:rPr lang="en-US" sz="2000" b="1" dirty="0">
                <a:solidFill>
                  <a:srgbClr val="000000"/>
                </a:solidFill>
                <a:latin typeface="Poppins" panose="00000500000000000000" pitchFamily="2" charset="0"/>
                <a:cs typeface="Poppins" panose="00000500000000000000" pitchFamily="2" charset="0"/>
              </a:rPr>
              <a:t>Question: Am I sharing my wisdom?</a:t>
            </a:r>
          </a:p>
        </p:txBody>
      </p:sp>
    </p:spTree>
    <p:extLst>
      <p:ext uri="{BB962C8B-B14F-4D97-AF65-F5344CB8AC3E}">
        <p14:creationId xmlns:p14="http://schemas.microsoft.com/office/powerpoint/2010/main" val="252690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63831" y="1900907"/>
            <a:ext cx="184731" cy="369332"/>
          </a:xfrm>
          <a:prstGeom prst="rect">
            <a:avLst/>
          </a:prstGeom>
          <a:noFill/>
        </p:spPr>
        <p:txBody>
          <a:bodyPr wrap="none" rtlCol="0">
            <a:spAutoFit/>
          </a:bodyPr>
          <a:lstStyle/>
          <a:p>
            <a:endParaRPr lang="en-US" dirty="0"/>
          </a:p>
        </p:txBody>
      </p:sp>
      <p:pic>
        <p:nvPicPr>
          <p:cNvPr id="2" name="Picture 1">
            <a:extLst>
              <a:ext uri="{FF2B5EF4-FFF2-40B4-BE49-F238E27FC236}">
                <a16:creationId xmlns:a16="http://schemas.microsoft.com/office/drawing/2014/main" id="{69DDC8D4-6AD9-CA4D-B2D4-82A970B80BD7}"/>
              </a:ext>
            </a:extLst>
          </p:cNvPr>
          <p:cNvPicPr>
            <a:picLocks noChangeAspect="1"/>
          </p:cNvPicPr>
          <p:nvPr/>
        </p:nvPicPr>
        <p:blipFill rotWithShape="1">
          <a:blip r:embed="rId3"/>
          <a:srcRect l="9729" r="21328"/>
          <a:stretch/>
        </p:blipFill>
        <p:spPr>
          <a:xfrm>
            <a:off x="3362789" y="0"/>
            <a:ext cx="4728117" cy="6858000"/>
          </a:xfrm>
          <a:prstGeom prst="rect">
            <a:avLst/>
          </a:prstGeom>
        </p:spPr>
      </p:pic>
    </p:spTree>
    <p:extLst>
      <p:ext uri="{BB962C8B-B14F-4D97-AF65-F5344CB8AC3E}">
        <p14:creationId xmlns:p14="http://schemas.microsoft.com/office/powerpoint/2010/main" val="1582444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7FF74C-0883-8C42-B869-AB62D8FA8DB7}"/>
              </a:ext>
            </a:extLst>
          </p:cNvPr>
          <p:cNvPicPr>
            <a:picLocks noChangeAspect="1"/>
          </p:cNvPicPr>
          <p:nvPr/>
        </p:nvPicPr>
        <p:blipFill rotWithShape="1">
          <a:blip r:embed="rId3"/>
          <a:srcRect t="15922" b="9536"/>
          <a:stretch/>
        </p:blipFill>
        <p:spPr>
          <a:xfrm>
            <a:off x="0" y="0"/>
            <a:ext cx="12267126" cy="6858000"/>
          </a:xfrm>
          <a:prstGeom prst="rect">
            <a:avLst/>
          </a:prstGeom>
        </p:spPr>
      </p:pic>
    </p:spTree>
    <p:extLst>
      <p:ext uri="{BB962C8B-B14F-4D97-AF65-F5344CB8AC3E}">
        <p14:creationId xmlns:p14="http://schemas.microsoft.com/office/powerpoint/2010/main" val="3609562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4A71AC-1C04-9941-B253-0E437B4C52EF}"/>
              </a:ext>
            </a:extLst>
          </p:cNvPr>
          <p:cNvPicPr>
            <a:picLocks noChangeAspect="1"/>
          </p:cNvPicPr>
          <p:nvPr/>
        </p:nvPicPr>
        <p:blipFill rotWithShape="1">
          <a:blip r:embed="rId2"/>
          <a:srcRect t="7025"/>
          <a:stretch/>
        </p:blipFill>
        <p:spPr>
          <a:xfrm>
            <a:off x="0" y="1"/>
            <a:ext cx="12192000" cy="6858000"/>
          </a:xfrm>
          <a:prstGeom prst="rect">
            <a:avLst/>
          </a:prstGeom>
        </p:spPr>
      </p:pic>
      <p:sp>
        <p:nvSpPr>
          <p:cNvPr id="5" name="TextBox 4">
            <a:extLst>
              <a:ext uri="{FF2B5EF4-FFF2-40B4-BE49-F238E27FC236}">
                <a16:creationId xmlns:a16="http://schemas.microsoft.com/office/drawing/2014/main" id="{9DE752B6-EB59-9548-96C4-6965C9D6D902}"/>
              </a:ext>
            </a:extLst>
          </p:cNvPr>
          <p:cNvSpPr txBox="1"/>
          <p:nvPr/>
        </p:nvSpPr>
        <p:spPr>
          <a:xfrm>
            <a:off x="8879596" y="5651652"/>
            <a:ext cx="3150824" cy="954107"/>
          </a:xfrm>
          <a:prstGeom prst="rect">
            <a:avLst/>
          </a:prstGeom>
          <a:noFill/>
        </p:spPr>
        <p:txBody>
          <a:bodyPr wrap="square" rtlCol="0">
            <a:spAutoFit/>
          </a:bodyPr>
          <a:lstStyle/>
          <a:p>
            <a:pPr algn="ctr"/>
            <a:r>
              <a:rPr lang="en-US" sz="2800" b="1" dirty="0">
                <a:solidFill>
                  <a:schemeClr val="bg1"/>
                </a:solidFill>
              </a:rPr>
              <a:t>Number 1, 1949</a:t>
            </a:r>
          </a:p>
          <a:p>
            <a:pPr algn="ctr"/>
            <a:r>
              <a:rPr lang="en-US" sz="2800" b="1" dirty="0">
                <a:solidFill>
                  <a:schemeClr val="bg1"/>
                </a:solidFill>
              </a:rPr>
              <a:t>Jackson Pollock</a:t>
            </a:r>
          </a:p>
        </p:txBody>
      </p:sp>
    </p:spTree>
    <p:extLst>
      <p:ext uri="{BB962C8B-B14F-4D97-AF65-F5344CB8AC3E}">
        <p14:creationId xmlns:p14="http://schemas.microsoft.com/office/powerpoint/2010/main" val="1692244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3BE804-10B2-6340-B158-0948B23ED3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59" t="22510" r="5589" b="11191"/>
          <a:stretch/>
        </p:blipFill>
        <p:spPr>
          <a:xfrm>
            <a:off x="-79419" y="0"/>
            <a:ext cx="12350839" cy="7002619"/>
          </a:xfrm>
          <a:prstGeom prst="rect">
            <a:avLst/>
          </a:prstGeom>
        </p:spPr>
      </p:pic>
    </p:spTree>
    <p:extLst>
      <p:ext uri="{BB962C8B-B14F-4D97-AF65-F5344CB8AC3E}">
        <p14:creationId xmlns:p14="http://schemas.microsoft.com/office/powerpoint/2010/main" val="3703096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D197DE4-ADC9-4934-B6EA-1A9847D1BF5B}"/>
              </a:ext>
            </a:extLst>
          </p:cNvPr>
          <p:cNvSpPr/>
          <p:nvPr/>
        </p:nvSpPr>
        <p:spPr>
          <a:xfrm>
            <a:off x="2344614" y="1422133"/>
            <a:ext cx="3399693" cy="3581400"/>
          </a:xfrm>
          <a:prstGeom prst="roundRect">
            <a:avLst>
              <a:gd name="adj" fmla="val 9762"/>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latin typeface="+mj-lt"/>
              <a:cs typeface="Century Gothic"/>
            </a:endParaRPr>
          </a:p>
          <a:p>
            <a:pPr algn="ctr"/>
            <a:endParaRPr lang="en-US" dirty="0">
              <a:solidFill>
                <a:schemeClr val="tx1">
                  <a:lumMod val="95000"/>
                  <a:lumOff val="5000"/>
                </a:schemeClr>
              </a:solidFill>
              <a:latin typeface="+mj-lt"/>
              <a:cs typeface="Century Gothic"/>
            </a:endParaRPr>
          </a:p>
          <a:p>
            <a:pPr algn="ctr"/>
            <a:endParaRPr lang="en-US" dirty="0">
              <a:solidFill>
                <a:schemeClr val="tx1">
                  <a:lumMod val="95000"/>
                  <a:lumOff val="5000"/>
                </a:schemeClr>
              </a:solidFill>
              <a:latin typeface="+mj-lt"/>
              <a:cs typeface="Century Gothic"/>
            </a:endParaRPr>
          </a:p>
        </p:txBody>
      </p:sp>
      <p:sp>
        <p:nvSpPr>
          <p:cNvPr id="31" name="Rectangle: Rounded Corners 30">
            <a:extLst>
              <a:ext uri="{FF2B5EF4-FFF2-40B4-BE49-F238E27FC236}">
                <a16:creationId xmlns:a16="http://schemas.microsoft.com/office/drawing/2014/main" id="{8F2C195B-C204-4D4F-AD4E-E1268EE8F613}"/>
              </a:ext>
            </a:extLst>
          </p:cNvPr>
          <p:cNvSpPr/>
          <p:nvPr/>
        </p:nvSpPr>
        <p:spPr>
          <a:xfrm>
            <a:off x="6421504" y="1422133"/>
            <a:ext cx="3399693" cy="3581400"/>
          </a:xfrm>
          <a:prstGeom prst="roundRect">
            <a:avLst>
              <a:gd name="adj" fmla="val 9762"/>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latin typeface="+mj-lt"/>
              <a:cs typeface="Century Gothic"/>
            </a:endParaRPr>
          </a:p>
          <a:p>
            <a:pPr algn="ctr"/>
            <a:endParaRPr lang="en-US" dirty="0">
              <a:solidFill>
                <a:schemeClr val="tx1">
                  <a:lumMod val="95000"/>
                  <a:lumOff val="5000"/>
                </a:schemeClr>
              </a:solidFill>
              <a:latin typeface="+mj-lt"/>
              <a:cs typeface="Century Gothic"/>
            </a:endParaRPr>
          </a:p>
          <a:p>
            <a:pPr algn="ctr"/>
            <a:endParaRPr lang="en-US" dirty="0">
              <a:solidFill>
                <a:schemeClr val="tx1">
                  <a:lumMod val="95000"/>
                  <a:lumOff val="5000"/>
                </a:schemeClr>
              </a:solidFill>
              <a:latin typeface="+mj-lt"/>
              <a:cs typeface="Century Gothic"/>
            </a:endParaRPr>
          </a:p>
        </p:txBody>
      </p:sp>
      <p:sp>
        <p:nvSpPr>
          <p:cNvPr id="20" name="TextBox 19">
            <a:extLst>
              <a:ext uri="{FF2B5EF4-FFF2-40B4-BE49-F238E27FC236}">
                <a16:creationId xmlns:a16="http://schemas.microsoft.com/office/drawing/2014/main" id="{A0B3FC49-7E1D-49A8-B9DB-99B242AD12B6}"/>
              </a:ext>
            </a:extLst>
          </p:cNvPr>
          <p:cNvSpPr txBox="1"/>
          <p:nvPr/>
        </p:nvSpPr>
        <p:spPr>
          <a:xfrm>
            <a:off x="2401032" y="3083526"/>
            <a:ext cx="3276600" cy="830997"/>
          </a:xfrm>
          <a:prstGeom prst="rect">
            <a:avLst/>
          </a:prstGeom>
          <a:noFill/>
        </p:spPr>
        <p:txBody>
          <a:bodyPr wrap="square">
            <a:spAutoFit/>
          </a:bodyPr>
          <a:lstStyle/>
          <a:p>
            <a:pPr marL="0" indent="0" algn="ctr">
              <a:buNone/>
            </a:pPr>
            <a:r>
              <a:rPr lang="en-US" sz="2400" b="1" dirty="0">
                <a:solidFill>
                  <a:schemeClr val="tx1">
                    <a:lumMod val="95000"/>
                    <a:lumOff val="5000"/>
                  </a:schemeClr>
                </a:solidFill>
              </a:rPr>
              <a:t>Satisfaction ≠ Haves</a:t>
            </a:r>
          </a:p>
        </p:txBody>
      </p:sp>
      <p:sp>
        <p:nvSpPr>
          <p:cNvPr id="21" name="TextBox 20">
            <a:extLst>
              <a:ext uri="{FF2B5EF4-FFF2-40B4-BE49-F238E27FC236}">
                <a16:creationId xmlns:a16="http://schemas.microsoft.com/office/drawing/2014/main" id="{B2A007AE-9711-4406-B776-B8A7B50F3F83}"/>
              </a:ext>
            </a:extLst>
          </p:cNvPr>
          <p:cNvSpPr txBox="1"/>
          <p:nvPr/>
        </p:nvSpPr>
        <p:spPr>
          <a:xfrm>
            <a:off x="6781800" y="3083526"/>
            <a:ext cx="2737717" cy="830997"/>
          </a:xfrm>
          <a:prstGeom prst="rect">
            <a:avLst/>
          </a:prstGeom>
          <a:noFill/>
        </p:spPr>
        <p:txBody>
          <a:bodyPr wrap="square">
            <a:spAutoFit/>
          </a:bodyPr>
          <a:lstStyle/>
          <a:p>
            <a:pPr marL="0" indent="0" algn="ctr">
              <a:buNone/>
            </a:pPr>
            <a:r>
              <a:rPr lang="en-US" sz="2400" b="1" dirty="0">
                <a:solidFill>
                  <a:schemeClr val="tx1">
                    <a:lumMod val="95000"/>
                    <a:lumOff val="5000"/>
                  </a:schemeClr>
                </a:solidFill>
              </a:rPr>
              <a:t>Satisfaction = Haves ÷ Wants</a:t>
            </a:r>
          </a:p>
        </p:txBody>
      </p:sp>
      <p:sp>
        <p:nvSpPr>
          <p:cNvPr id="17" name="Freeform: Shape 16">
            <a:extLst>
              <a:ext uri="{FF2B5EF4-FFF2-40B4-BE49-F238E27FC236}">
                <a16:creationId xmlns:a16="http://schemas.microsoft.com/office/drawing/2014/main" id="{7D4A722C-F0EB-467E-AA7E-65964EB67D94}"/>
              </a:ext>
            </a:extLst>
          </p:cNvPr>
          <p:cNvSpPr/>
          <p:nvPr/>
        </p:nvSpPr>
        <p:spPr>
          <a:xfrm>
            <a:off x="7787032" y="2193188"/>
            <a:ext cx="727252" cy="727252"/>
          </a:xfrm>
          <a:custGeom>
            <a:avLst/>
            <a:gdLst>
              <a:gd name="connsiteX0" fmla="*/ 363626 w 727252"/>
              <a:gd name="connsiteY0" fmla="*/ 0 h 727252"/>
              <a:gd name="connsiteX1" fmla="*/ 0 w 727252"/>
              <a:gd name="connsiteY1" fmla="*/ 363626 h 727252"/>
              <a:gd name="connsiteX2" fmla="*/ 363626 w 727252"/>
              <a:gd name="connsiteY2" fmla="*/ 727252 h 727252"/>
              <a:gd name="connsiteX3" fmla="*/ 727252 w 727252"/>
              <a:gd name="connsiteY3" fmla="*/ 363626 h 727252"/>
              <a:gd name="connsiteX4" fmla="*/ 363626 w 727252"/>
              <a:gd name="connsiteY4" fmla="*/ 0 h 727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252" h="727252">
                <a:moveTo>
                  <a:pt x="363626" y="0"/>
                </a:moveTo>
                <a:cubicBezTo>
                  <a:pt x="163115" y="0"/>
                  <a:pt x="0" y="163115"/>
                  <a:pt x="0" y="363626"/>
                </a:cubicBezTo>
                <a:cubicBezTo>
                  <a:pt x="0" y="564137"/>
                  <a:pt x="163115" y="727252"/>
                  <a:pt x="363626" y="727252"/>
                </a:cubicBezTo>
                <a:cubicBezTo>
                  <a:pt x="564137" y="727252"/>
                  <a:pt x="727252" y="564137"/>
                  <a:pt x="727252" y="363626"/>
                </a:cubicBezTo>
                <a:cubicBezTo>
                  <a:pt x="727252" y="163115"/>
                  <a:pt x="564137" y="0"/>
                  <a:pt x="363626" y="0"/>
                </a:cubicBezTo>
                <a:close/>
              </a:path>
            </a:pathLst>
          </a:custGeom>
          <a:solidFill>
            <a:srgbClr val="00B050"/>
          </a:solidFill>
          <a:ln w="1414"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1D72763-588C-4141-8E2C-9E7B4B5FA2E6}"/>
              </a:ext>
            </a:extLst>
          </p:cNvPr>
          <p:cNvSpPr/>
          <p:nvPr/>
        </p:nvSpPr>
        <p:spPr>
          <a:xfrm>
            <a:off x="7987776" y="2428022"/>
            <a:ext cx="356064" cy="257577"/>
          </a:xfrm>
          <a:custGeom>
            <a:avLst/>
            <a:gdLst>
              <a:gd name="connsiteX0" fmla="*/ 347180 w 356064"/>
              <a:gd name="connsiteY0" fmla="*/ 51734 h 257577"/>
              <a:gd name="connsiteX1" fmla="*/ 150214 w 356064"/>
              <a:gd name="connsiteY1" fmla="*/ 248695 h 257577"/>
              <a:gd name="connsiteX2" fmla="*/ 128792 w 356064"/>
              <a:gd name="connsiteY2" fmla="*/ 257578 h 257577"/>
              <a:gd name="connsiteX3" fmla="*/ 107369 w 356064"/>
              <a:gd name="connsiteY3" fmla="*/ 248695 h 257577"/>
              <a:gd name="connsiteX4" fmla="*/ 8889 w 356064"/>
              <a:gd name="connsiteY4" fmla="*/ 150214 h 257577"/>
              <a:gd name="connsiteX5" fmla="*/ 8889 w 356064"/>
              <a:gd name="connsiteY5" fmla="*/ 107369 h 257577"/>
              <a:gd name="connsiteX6" fmla="*/ 51734 w 356064"/>
              <a:gd name="connsiteY6" fmla="*/ 107369 h 257577"/>
              <a:gd name="connsiteX7" fmla="*/ 128792 w 356064"/>
              <a:gd name="connsiteY7" fmla="*/ 184426 h 257577"/>
              <a:gd name="connsiteX8" fmla="*/ 304335 w 356064"/>
              <a:gd name="connsiteY8" fmla="*/ 8889 h 257577"/>
              <a:gd name="connsiteX9" fmla="*/ 347180 w 356064"/>
              <a:gd name="connsiteY9" fmla="*/ 8889 h 257577"/>
              <a:gd name="connsiteX10" fmla="*/ 347180 w 356064"/>
              <a:gd name="connsiteY10" fmla="*/ 51734 h 25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064" h="257577">
                <a:moveTo>
                  <a:pt x="347180" y="51734"/>
                </a:moveTo>
                <a:lnTo>
                  <a:pt x="150214" y="248695"/>
                </a:lnTo>
                <a:cubicBezTo>
                  <a:pt x="144305" y="254604"/>
                  <a:pt x="136548" y="257578"/>
                  <a:pt x="128792" y="257578"/>
                </a:cubicBezTo>
                <a:cubicBezTo>
                  <a:pt x="121035" y="257578"/>
                  <a:pt x="113278" y="254604"/>
                  <a:pt x="107369" y="248695"/>
                </a:cubicBezTo>
                <a:lnTo>
                  <a:pt x="8889" y="150214"/>
                </a:lnTo>
                <a:cubicBezTo>
                  <a:pt x="-2963" y="138368"/>
                  <a:pt x="-2963" y="119215"/>
                  <a:pt x="8889" y="107369"/>
                </a:cubicBezTo>
                <a:cubicBezTo>
                  <a:pt x="20735" y="95517"/>
                  <a:pt x="39883" y="95517"/>
                  <a:pt x="51734" y="107369"/>
                </a:cubicBezTo>
                <a:lnTo>
                  <a:pt x="128792" y="184426"/>
                </a:lnTo>
                <a:lnTo>
                  <a:pt x="304335" y="8889"/>
                </a:lnTo>
                <a:cubicBezTo>
                  <a:pt x="316181" y="-2963"/>
                  <a:pt x="335329" y="-2963"/>
                  <a:pt x="347180" y="8889"/>
                </a:cubicBezTo>
                <a:cubicBezTo>
                  <a:pt x="359026" y="20735"/>
                  <a:pt x="359026" y="39883"/>
                  <a:pt x="347180" y="51734"/>
                </a:cubicBezTo>
                <a:close/>
              </a:path>
            </a:pathLst>
          </a:custGeom>
          <a:solidFill>
            <a:srgbClr val="FAFAFA"/>
          </a:solidFill>
          <a:ln w="1414" cap="flat">
            <a:noFill/>
            <a:prstDash val="solid"/>
            <a:miter/>
          </a:ln>
        </p:spPr>
        <p:txBody>
          <a:bodyPr rtlCol="0" anchor="ctr"/>
          <a:lstStyle/>
          <a:p>
            <a:endParaRPr lang="en-US"/>
          </a:p>
        </p:txBody>
      </p:sp>
      <p:pic>
        <p:nvPicPr>
          <p:cNvPr id="14" name="Graphic 13">
            <a:extLst>
              <a:ext uri="{FF2B5EF4-FFF2-40B4-BE49-F238E27FC236}">
                <a16:creationId xmlns:a16="http://schemas.microsoft.com/office/drawing/2014/main" id="{5F89911A-09E5-4C4F-B8E7-0B3004F9A2F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5189" y="2193188"/>
            <a:ext cx="727252" cy="727252"/>
          </a:xfrm>
          <a:prstGeom prst="rect">
            <a:avLst/>
          </a:prstGeom>
        </p:spPr>
      </p:pic>
    </p:spTree>
    <p:extLst>
      <p:ext uri="{BB962C8B-B14F-4D97-AF65-F5344CB8AC3E}">
        <p14:creationId xmlns:p14="http://schemas.microsoft.com/office/powerpoint/2010/main" val="278321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D200D3-5CE9-4D72-A571-19580ACE0D1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83"/>
            <a:ext cx="12192000" cy="6857834"/>
          </a:xfrm>
          <a:prstGeom prst="rect">
            <a:avLst/>
          </a:prstGeom>
        </p:spPr>
      </p:pic>
      <p:sp>
        <p:nvSpPr>
          <p:cNvPr id="11" name="Rectangle 10">
            <a:extLst>
              <a:ext uri="{FF2B5EF4-FFF2-40B4-BE49-F238E27FC236}">
                <a16:creationId xmlns:a16="http://schemas.microsoft.com/office/drawing/2014/main" id="{7978BBD5-E8B3-412E-B0C5-D78F475CEC9C}"/>
              </a:ext>
            </a:extLst>
          </p:cNvPr>
          <p:cNvSpPr/>
          <p:nvPr/>
        </p:nvSpPr>
        <p:spPr>
          <a:xfrm>
            <a:off x="6705600" y="1066800"/>
            <a:ext cx="4838700" cy="48387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29F2E8D-9FE8-4AF4-BD80-45CD8524DC1B}"/>
              </a:ext>
            </a:extLst>
          </p:cNvPr>
          <p:cNvSpPr txBox="1"/>
          <p:nvPr/>
        </p:nvSpPr>
        <p:spPr>
          <a:xfrm>
            <a:off x="1146876" y="2560959"/>
            <a:ext cx="5253924" cy="1323439"/>
          </a:xfrm>
          <a:prstGeom prst="rect">
            <a:avLst/>
          </a:prstGeom>
          <a:noFill/>
        </p:spPr>
        <p:txBody>
          <a:bodyPr wrap="square">
            <a:spAutoFit/>
          </a:bodyPr>
          <a:lstStyle/>
          <a:p>
            <a:r>
              <a:rPr lang="en-US" sz="4000" dirty="0">
                <a:solidFill>
                  <a:schemeClr val="bg1"/>
                </a:solidFill>
              </a:rPr>
              <a:t>Offer up a </a:t>
            </a:r>
          </a:p>
          <a:p>
            <a:r>
              <a:rPr lang="en-US" sz="4000" b="1" dirty="0">
                <a:solidFill>
                  <a:srgbClr val="FF0000"/>
                </a:solidFill>
              </a:rPr>
              <a:t>Reverse Bucket list</a:t>
            </a:r>
          </a:p>
        </p:txBody>
      </p:sp>
      <p:sp>
        <p:nvSpPr>
          <p:cNvPr id="12" name="Slide Number Placeholder 1">
            <a:extLst>
              <a:ext uri="{FF2B5EF4-FFF2-40B4-BE49-F238E27FC236}">
                <a16:creationId xmlns:a16="http://schemas.microsoft.com/office/drawing/2014/main" id="{925E87D9-4F0A-42D3-90AE-A7C9F537FE46}"/>
              </a:ext>
            </a:extLst>
          </p:cNvPr>
          <p:cNvSpPr>
            <a:spLocks noGrp="1"/>
          </p:cNvSpPr>
          <p:nvPr>
            <p:ph type="sldNum" sz="quarter" idx="12"/>
          </p:nvPr>
        </p:nvSpPr>
        <p:spPr>
          <a:xfrm>
            <a:off x="8821615" y="6356350"/>
            <a:ext cx="2743200" cy="365125"/>
          </a:xfrm>
        </p:spPr>
        <p:txBody>
          <a:bodyPr/>
          <a:lstStyle/>
          <a:p>
            <a:fld id="{C6E4AEAE-475C-614C-9732-930C12B99344}" type="slidenum">
              <a:rPr lang="en-US" sz="1050" smtClean="0">
                <a:solidFill>
                  <a:schemeClr val="bg1"/>
                </a:solidFill>
              </a:rPr>
              <a:t>18</a:t>
            </a:fld>
            <a:endParaRPr lang="en-US" sz="1050" dirty="0">
              <a:solidFill>
                <a:schemeClr val="bg1"/>
              </a:solidFill>
            </a:endParaRPr>
          </a:p>
        </p:txBody>
      </p:sp>
    </p:spTree>
    <p:extLst>
      <p:ext uri="{BB962C8B-B14F-4D97-AF65-F5344CB8AC3E}">
        <p14:creationId xmlns:p14="http://schemas.microsoft.com/office/powerpoint/2010/main" val="2667549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FD279F-9A71-4A50-87C0-FBBED4C0B7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8" name="TextBox 17">
            <a:extLst>
              <a:ext uri="{FF2B5EF4-FFF2-40B4-BE49-F238E27FC236}">
                <a16:creationId xmlns:a16="http://schemas.microsoft.com/office/drawing/2014/main" id="{526E68D1-84AE-4F5A-8D4D-6F731C849FA1}"/>
              </a:ext>
            </a:extLst>
          </p:cNvPr>
          <p:cNvSpPr txBox="1"/>
          <p:nvPr/>
        </p:nvSpPr>
        <p:spPr>
          <a:xfrm>
            <a:off x="6829694" y="1244432"/>
            <a:ext cx="5362306" cy="1200329"/>
          </a:xfrm>
          <a:prstGeom prst="rect">
            <a:avLst/>
          </a:prstGeom>
          <a:noFill/>
        </p:spPr>
        <p:txBody>
          <a:bodyPr wrap="square">
            <a:spAutoFit/>
          </a:bodyPr>
          <a:lstStyle/>
          <a:p>
            <a:r>
              <a:rPr lang="en-US" sz="3600" dirty="0">
                <a:solidFill>
                  <a:srgbClr val="000000"/>
                </a:solidFill>
                <a:latin typeface="Poppins Medium" panose="00000600000000000000" pitchFamily="2" charset="0"/>
                <a:cs typeface="Poppins Medium" panose="00000600000000000000" pitchFamily="2" charset="0"/>
              </a:rPr>
              <a:t>Manage your wants, not your haves</a:t>
            </a:r>
          </a:p>
        </p:txBody>
      </p:sp>
      <p:sp>
        <p:nvSpPr>
          <p:cNvPr id="20" name="TextBox 19">
            <a:extLst>
              <a:ext uri="{FF2B5EF4-FFF2-40B4-BE49-F238E27FC236}">
                <a16:creationId xmlns:a16="http://schemas.microsoft.com/office/drawing/2014/main" id="{AE8A6309-2DB9-4577-80EE-8BA183449C84}"/>
              </a:ext>
            </a:extLst>
          </p:cNvPr>
          <p:cNvSpPr txBox="1"/>
          <p:nvPr/>
        </p:nvSpPr>
        <p:spPr>
          <a:xfrm>
            <a:off x="6839514" y="2998758"/>
            <a:ext cx="4700251" cy="1800493"/>
          </a:xfrm>
          <a:prstGeom prst="rect">
            <a:avLst/>
          </a:prstGeom>
          <a:noFill/>
        </p:spPr>
        <p:txBody>
          <a:bodyPr wrap="square">
            <a:spAutoFit/>
          </a:bodyPr>
          <a:lstStyle/>
          <a:p>
            <a:pPr marL="0" indent="0">
              <a:spcBef>
                <a:spcPts val="600"/>
              </a:spcBef>
              <a:spcAft>
                <a:spcPts val="1200"/>
              </a:spcAft>
              <a:buNone/>
            </a:pPr>
            <a:r>
              <a:rPr lang="en-US" sz="2400" b="1" dirty="0">
                <a:solidFill>
                  <a:srgbClr val="727724"/>
                </a:solidFill>
                <a:latin typeface="+mj-lt"/>
                <a:ea typeface="Arial" charset="0"/>
                <a:cs typeface="Arial" charset="0"/>
              </a:rPr>
              <a:t>Early on, </a:t>
            </a:r>
            <a:r>
              <a:rPr lang="en-US" sz="2400" u="sng" dirty="0">
                <a:latin typeface="+mj-lt"/>
                <a:ea typeface="Arial" charset="0"/>
                <a:cs typeface="Arial" charset="0"/>
              </a:rPr>
              <a:t>add</a:t>
            </a:r>
            <a:r>
              <a:rPr lang="en-US" sz="2400" dirty="0">
                <a:latin typeface="+mj-lt"/>
                <a:ea typeface="Arial" charset="0"/>
                <a:cs typeface="Arial" charset="0"/>
              </a:rPr>
              <a:t> to build your</a:t>
            </a:r>
            <a:r>
              <a:rPr lang="en-US" sz="2400" b="1" dirty="0">
                <a:latin typeface="+mj-lt"/>
                <a:ea typeface="Arial" charset="0"/>
                <a:cs typeface="Arial" charset="0"/>
              </a:rPr>
              <a:t> life and career</a:t>
            </a:r>
          </a:p>
          <a:p>
            <a:pPr marL="0" indent="0">
              <a:spcBef>
                <a:spcPts val="600"/>
              </a:spcBef>
              <a:spcAft>
                <a:spcPts val="1200"/>
              </a:spcAft>
              <a:buNone/>
            </a:pPr>
            <a:r>
              <a:rPr lang="en-US" sz="2400" b="1" dirty="0">
                <a:solidFill>
                  <a:srgbClr val="727724"/>
                </a:solidFill>
                <a:latin typeface="+mj-lt"/>
                <a:ea typeface="Arial" charset="0"/>
                <a:cs typeface="Arial" charset="0"/>
              </a:rPr>
              <a:t>Later</a:t>
            </a:r>
            <a:r>
              <a:rPr lang="en-US" sz="2400" dirty="0">
                <a:solidFill>
                  <a:srgbClr val="727724"/>
                </a:solidFill>
                <a:latin typeface="+mj-lt"/>
                <a:ea typeface="Arial" charset="0"/>
                <a:cs typeface="Arial" charset="0"/>
              </a:rPr>
              <a:t>, </a:t>
            </a:r>
            <a:r>
              <a:rPr lang="en-US" sz="2400" u="sng" dirty="0">
                <a:latin typeface="+mj-lt"/>
                <a:ea typeface="Arial" charset="0"/>
                <a:cs typeface="Arial" charset="0"/>
              </a:rPr>
              <a:t>s</a:t>
            </a:r>
            <a:r>
              <a:rPr lang="en-US" sz="2400" u="sng" dirty="0">
                <a:latin typeface="+mj-lt"/>
                <a:cs typeface="Arial" charset="0"/>
              </a:rPr>
              <a:t>ubtract</a:t>
            </a:r>
            <a:r>
              <a:rPr lang="en-US" sz="2400" dirty="0">
                <a:latin typeface="+mj-lt"/>
                <a:ea typeface="Arial" charset="0"/>
                <a:cs typeface="Arial" charset="0"/>
              </a:rPr>
              <a:t> to find your </a:t>
            </a:r>
            <a:r>
              <a:rPr lang="en-US" sz="2400" b="1" dirty="0">
                <a:latin typeface="+mj-lt"/>
                <a:ea typeface="Arial" charset="0"/>
                <a:cs typeface="Arial" charset="0"/>
              </a:rPr>
              <a:t>true self</a:t>
            </a:r>
          </a:p>
        </p:txBody>
      </p:sp>
      <p:sp>
        <p:nvSpPr>
          <p:cNvPr id="21" name="TextBox 20">
            <a:extLst>
              <a:ext uri="{FF2B5EF4-FFF2-40B4-BE49-F238E27FC236}">
                <a16:creationId xmlns:a16="http://schemas.microsoft.com/office/drawing/2014/main" id="{8938255C-5CC8-4876-B2AD-AF9FCBE806AD}"/>
              </a:ext>
            </a:extLst>
          </p:cNvPr>
          <p:cNvSpPr txBox="1"/>
          <p:nvPr/>
        </p:nvSpPr>
        <p:spPr>
          <a:xfrm>
            <a:off x="6829694" y="4999305"/>
            <a:ext cx="4508227" cy="707886"/>
          </a:xfrm>
          <a:prstGeom prst="rect">
            <a:avLst/>
          </a:prstGeom>
          <a:noFill/>
        </p:spPr>
        <p:txBody>
          <a:bodyPr wrap="square">
            <a:spAutoFit/>
          </a:bodyPr>
          <a:lstStyle/>
          <a:p>
            <a:pPr marL="0" indent="0">
              <a:spcBef>
                <a:spcPts val="600"/>
              </a:spcBef>
              <a:spcAft>
                <a:spcPts val="1200"/>
              </a:spcAft>
              <a:buNone/>
            </a:pPr>
            <a:r>
              <a:rPr lang="en-US" sz="2000" b="1" dirty="0">
                <a:solidFill>
                  <a:srgbClr val="000000"/>
                </a:solidFill>
                <a:latin typeface="Poppins" panose="00000500000000000000" pitchFamily="2" charset="0"/>
                <a:cs typeface="Poppins" panose="00000500000000000000" pitchFamily="2" charset="0"/>
              </a:rPr>
              <a:t>Ask: What do I need to subtract this year?</a:t>
            </a:r>
          </a:p>
        </p:txBody>
      </p:sp>
    </p:spTree>
    <p:extLst>
      <p:ext uri="{BB962C8B-B14F-4D97-AF65-F5344CB8AC3E}">
        <p14:creationId xmlns:p14="http://schemas.microsoft.com/office/powerpoint/2010/main" val="195087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63831" y="1900907"/>
            <a:ext cx="184731" cy="369332"/>
          </a:xfrm>
          <a:prstGeom prst="rect">
            <a:avLst/>
          </a:prstGeom>
          <a:noFill/>
        </p:spPr>
        <p:txBody>
          <a:bodyPr wrap="none" rtlCol="0">
            <a:spAutoFit/>
          </a:bodyPr>
          <a:lstStyle/>
          <a:p>
            <a:endParaRPr lang="en-US" dirty="0">
              <a:solidFill>
                <a:srgbClr val="161818"/>
              </a:solidFill>
            </a:endParaRPr>
          </a:p>
        </p:txBody>
      </p:sp>
      <p:pic>
        <p:nvPicPr>
          <p:cNvPr id="3" name="Picture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7515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862D05-0376-42FD-997C-46E784CB57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85858" y="0"/>
            <a:ext cx="5701061" cy="6858000"/>
          </a:xfrm>
          <a:prstGeom prst="rect">
            <a:avLst/>
          </a:prstGeom>
        </p:spPr>
      </p:pic>
      <p:sp>
        <p:nvSpPr>
          <p:cNvPr id="12" name="TextBox 11">
            <a:extLst>
              <a:ext uri="{FF2B5EF4-FFF2-40B4-BE49-F238E27FC236}">
                <a16:creationId xmlns:a16="http://schemas.microsoft.com/office/drawing/2014/main" id="{8D183D6C-672B-4B40-A4DC-6DA6D69C14C0}"/>
              </a:ext>
            </a:extLst>
          </p:cNvPr>
          <p:cNvSpPr txBox="1"/>
          <p:nvPr/>
        </p:nvSpPr>
        <p:spPr>
          <a:xfrm>
            <a:off x="1976119" y="1925628"/>
            <a:ext cx="4152900" cy="3970318"/>
          </a:xfrm>
          <a:prstGeom prst="rect">
            <a:avLst/>
          </a:prstGeom>
          <a:noFill/>
        </p:spPr>
        <p:txBody>
          <a:bodyPr wrap="square">
            <a:spAutoFit/>
          </a:bodyPr>
          <a:lstStyle/>
          <a:p>
            <a:r>
              <a:rPr lang="en-US" sz="2800" dirty="0">
                <a:solidFill>
                  <a:schemeClr val="bg1"/>
                </a:solidFill>
                <a:latin typeface="+mj-lt"/>
              </a:rPr>
              <a:t>He is like a tree planted by streams of water, yielding its fruit in season, whose leaf does not wither, </a:t>
            </a:r>
            <a:r>
              <a:rPr lang="en-US" sz="2800" b="1" dirty="0">
                <a:solidFill>
                  <a:schemeClr val="bg1"/>
                </a:solidFill>
                <a:latin typeface="+mj-lt"/>
              </a:rPr>
              <a:t>and who prospers in all he does.</a:t>
            </a:r>
          </a:p>
          <a:p>
            <a:endParaRPr lang="en-US" sz="2800" dirty="0">
              <a:solidFill>
                <a:schemeClr val="bg1"/>
              </a:solidFill>
              <a:latin typeface="+mj-lt"/>
            </a:endParaRPr>
          </a:p>
          <a:p>
            <a:r>
              <a:rPr lang="en-US" sz="2800" dirty="0">
                <a:solidFill>
                  <a:srgbClr val="727724"/>
                </a:solidFill>
                <a:latin typeface="+mj-lt"/>
              </a:rPr>
              <a:t>Psalm 1:3</a:t>
            </a:r>
          </a:p>
        </p:txBody>
      </p:sp>
      <p:sp>
        <p:nvSpPr>
          <p:cNvPr id="6" name="Rectangle 5">
            <a:extLst>
              <a:ext uri="{FF2B5EF4-FFF2-40B4-BE49-F238E27FC236}">
                <a16:creationId xmlns:a16="http://schemas.microsoft.com/office/drawing/2014/main" id="{E8BC6232-CB88-4D55-9EC7-1B5517D6352E}"/>
              </a:ext>
            </a:extLst>
          </p:cNvPr>
          <p:cNvSpPr/>
          <p:nvPr/>
        </p:nvSpPr>
        <p:spPr>
          <a:xfrm>
            <a:off x="6485858" y="0"/>
            <a:ext cx="981742" cy="6858000"/>
          </a:xfrm>
          <a:prstGeom prst="rect">
            <a:avLst/>
          </a:prstGeom>
          <a:gradFill flip="none" rotWithShape="1">
            <a:gsLst>
              <a:gs pos="0">
                <a:srgbClr val="000000"/>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BB3903D-FFCF-3B42-A7A8-4A0E289A7552}"/>
              </a:ext>
            </a:extLst>
          </p:cNvPr>
          <p:cNvSpPr/>
          <p:nvPr/>
        </p:nvSpPr>
        <p:spPr>
          <a:xfrm>
            <a:off x="490483" y="440355"/>
            <a:ext cx="7874271" cy="523220"/>
          </a:xfrm>
          <a:prstGeom prst="rect">
            <a:avLst/>
          </a:prstGeom>
        </p:spPr>
        <p:txBody>
          <a:bodyPr wrap="none">
            <a:spAutoFit/>
          </a:bodyPr>
          <a:lstStyle/>
          <a:p>
            <a:r>
              <a:rPr lang="en-US" sz="2800" b="1" dirty="0">
                <a:solidFill>
                  <a:schemeClr val="bg1"/>
                </a:solidFill>
              </a:rPr>
              <a:t>The striver’s journey is often a solitary one</a:t>
            </a:r>
            <a:endParaRPr lang="en-US" sz="2800" b="1" dirty="0"/>
          </a:p>
        </p:txBody>
      </p:sp>
    </p:spTree>
    <p:extLst>
      <p:ext uri="{BB962C8B-B14F-4D97-AF65-F5344CB8AC3E}">
        <p14:creationId xmlns:p14="http://schemas.microsoft.com/office/powerpoint/2010/main" val="215201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29CD4F-3FCD-48A3-B722-EAD103D2F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65" y="0"/>
            <a:ext cx="12192965" cy="6858000"/>
          </a:xfrm>
          <a:prstGeom prst="rect">
            <a:avLst/>
          </a:prstGeom>
        </p:spPr>
      </p:pic>
    </p:spTree>
    <p:extLst>
      <p:ext uri="{BB962C8B-B14F-4D97-AF65-F5344CB8AC3E}">
        <p14:creationId xmlns:p14="http://schemas.microsoft.com/office/powerpoint/2010/main" val="249889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A2EE1D-1D43-4BE9-BBED-0DEA19FF125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grpSp>
        <p:nvGrpSpPr>
          <p:cNvPr id="10" name="Group 9">
            <a:extLst>
              <a:ext uri="{FF2B5EF4-FFF2-40B4-BE49-F238E27FC236}">
                <a16:creationId xmlns:a16="http://schemas.microsoft.com/office/drawing/2014/main" id="{65EB8DFD-E35A-47A1-82AA-752EDBB80D7F}"/>
              </a:ext>
            </a:extLst>
          </p:cNvPr>
          <p:cNvGrpSpPr/>
          <p:nvPr/>
        </p:nvGrpSpPr>
        <p:grpSpPr>
          <a:xfrm>
            <a:off x="10922433" y="586155"/>
            <a:ext cx="539833" cy="222096"/>
            <a:chOff x="10908145" y="593298"/>
            <a:chExt cx="539833" cy="222096"/>
          </a:xfrm>
        </p:grpSpPr>
        <p:cxnSp>
          <p:nvCxnSpPr>
            <p:cNvPr id="12" name="Straight Connector 11">
              <a:extLst>
                <a:ext uri="{FF2B5EF4-FFF2-40B4-BE49-F238E27FC236}">
                  <a16:creationId xmlns:a16="http://schemas.microsoft.com/office/drawing/2014/main" id="{116C94A8-3B82-44F2-96F7-963B9F5F7814}"/>
                </a:ext>
              </a:extLst>
            </p:cNvPr>
            <p:cNvCxnSpPr/>
            <p:nvPr/>
          </p:nvCxnSpPr>
          <p:spPr>
            <a:xfrm>
              <a:off x="10908145" y="701964"/>
              <a:ext cx="535710" cy="0"/>
            </a:xfrm>
            <a:prstGeom prst="line">
              <a:avLst/>
            </a:prstGeom>
            <a:ln w="222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F1C1AE-613F-4CB5-8F47-344DB3188FB5}"/>
                </a:ext>
              </a:extLst>
            </p:cNvPr>
            <p:cNvCxnSpPr>
              <a:cxnSpLocks/>
            </p:cNvCxnSpPr>
            <p:nvPr/>
          </p:nvCxnSpPr>
          <p:spPr>
            <a:xfrm flipV="1">
              <a:off x="11328544" y="699583"/>
              <a:ext cx="119434" cy="115811"/>
            </a:xfrm>
            <a:prstGeom prst="line">
              <a:avLst/>
            </a:prstGeom>
            <a:ln w="222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C57424-E4CC-4D0A-8455-464363F955DC}"/>
                </a:ext>
              </a:extLst>
            </p:cNvPr>
            <p:cNvCxnSpPr>
              <a:cxnSpLocks/>
            </p:cNvCxnSpPr>
            <p:nvPr/>
          </p:nvCxnSpPr>
          <p:spPr>
            <a:xfrm flipH="1" flipV="1">
              <a:off x="11328544" y="593298"/>
              <a:ext cx="119434" cy="115810"/>
            </a:xfrm>
            <a:prstGeom prst="line">
              <a:avLst/>
            </a:prstGeom>
            <a:ln w="2222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526E68D1-84AE-4F5A-8D4D-6F731C849FA1}"/>
              </a:ext>
            </a:extLst>
          </p:cNvPr>
          <p:cNvSpPr txBox="1"/>
          <p:nvPr/>
        </p:nvSpPr>
        <p:spPr>
          <a:xfrm>
            <a:off x="908409" y="1992050"/>
            <a:ext cx="4710071" cy="646331"/>
          </a:xfrm>
          <a:prstGeom prst="rect">
            <a:avLst/>
          </a:prstGeom>
          <a:noFill/>
        </p:spPr>
        <p:txBody>
          <a:bodyPr wrap="square">
            <a:spAutoFit/>
          </a:bodyPr>
          <a:lstStyle/>
          <a:p>
            <a:r>
              <a:rPr lang="en-US" sz="3600" dirty="0">
                <a:solidFill>
                  <a:srgbClr val="000000"/>
                </a:solidFill>
                <a:latin typeface="Poppins Medium" panose="00000600000000000000" pitchFamily="2" charset="0"/>
                <a:cs typeface="Poppins Medium" panose="00000600000000000000" pitchFamily="2" charset="0"/>
              </a:rPr>
              <a:t>Don’t go it alone</a:t>
            </a:r>
          </a:p>
        </p:txBody>
      </p:sp>
      <p:sp>
        <p:nvSpPr>
          <p:cNvPr id="20" name="TextBox 19">
            <a:extLst>
              <a:ext uri="{FF2B5EF4-FFF2-40B4-BE49-F238E27FC236}">
                <a16:creationId xmlns:a16="http://schemas.microsoft.com/office/drawing/2014/main" id="{AE8A6309-2DB9-4577-80EE-8BA183449C84}"/>
              </a:ext>
            </a:extLst>
          </p:cNvPr>
          <p:cNvSpPr txBox="1"/>
          <p:nvPr/>
        </p:nvSpPr>
        <p:spPr>
          <a:xfrm>
            <a:off x="913318" y="3262918"/>
            <a:ext cx="4247962" cy="2246769"/>
          </a:xfrm>
          <a:prstGeom prst="rect">
            <a:avLst/>
          </a:prstGeom>
          <a:noFill/>
        </p:spPr>
        <p:txBody>
          <a:bodyPr wrap="square">
            <a:spAutoFit/>
          </a:bodyPr>
          <a:lstStyle/>
          <a:p>
            <a:pPr marL="0" indent="0">
              <a:spcBef>
                <a:spcPts val="600"/>
              </a:spcBef>
              <a:spcAft>
                <a:spcPts val="1200"/>
              </a:spcAft>
              <a:buNone/>
            </a:pPr>
            <a:r>
              <a:rPr lang="en-US" sz="2800" dirty="0">
                <a:latin typeface="+mj-lt"/>
                <a:ea typeface="Arial" charset="0"/>
                <a:cs typeface="Arial" charset="0"/>
              </a:rPr>
              <a:t>Your </a:t>
            </a:r>
            <a:r>
              <a:rPr lang="en-US" sz="2800" b="1" dirty="0">
                <a:latin typeface="+mj-lt"/>
                <a:ea typeface="Arial" charset="0"/>
                <a:cs typeface="Arial" charset="0"/>
              </a:rPr>
              <a:t>true self </a:t>
            </a:r>
            <a:r>
              <a:rPr lang="en-US" sz="2800" dirty="0">
                <a:latin typeface="+mj-lt"/>
                <a:ea typeface="Arial" charset="0"/>
                <a:cs typeface="Arial" charset="0"/>
              </a:rPr>
              <a:t>is not the sum of your achievements. It is the </a:t>
            </a:r>
            <a:r>
              <a:rPr lang="en-US" sz="2800" u="sng" dirty="0">
                <a:latin typeface="+mj-lt"/>
                <a:ea typeface="Arial" charset="0"/>
                <a:cs typeface="Arial" charset="0"/>
              </a:rPr>
              <a:t>sum</a:t>
            </a:r>
            <a:r>
              <a:rPr lang="en-US" sz="2800" dirty="0">
                <a:latin typeface="+mj-lt"/>
                <a:ea typeface="Arial" charset="0"/>
                <a:cs typeface="Arial" charset="0"/>
              </a:rPr>
              <a:t> of the </a:t>
            </a:r>
            <a:r>
              <a:rPr lang="en-US" sz="2800" u="sng" dirty="0">
                <a:latin typeface="+mj-lt"/>
                <a:ea typeface="Arial" charset="0"/>
                <a:cs typeface="Arial" charset="0"/>
              </a:rPr>
              <a:t>love</a:t>
            </a:r>
            <a:r>
              <a:rPr lang="en-US" sz="2800" dirty="0">
                <a:latin typeface="+mj-lt"/>
                <a:ea typeface="Arial" charset="0"/>
                <a:cs typeface="Arial" charset="0"/>
              </a:rPr>
              <a:t> for the </a:t>
            </a:r>
            <a:r>
              <a:rPr lang="en-US" sz="2800" b="1" dirty="0">
                <a:latin typeface="+mj-lt"/>
                <a:ea typeface="Arial" charset="0"/>
                <a:cs typeface="Arial" charset="0"/>
              </a:rPr>
              <a:t>people in your life.</a:t>
            </a:r>
          </a:p>
        </p:txBody>
      </p:sp>
    </p:spTree>
    <p:extLst>
      <p:ext uri="{BB962C8B-B14F-4D97-AF65-F5344CB8AC3E}">
        <p14:creationId xmlns:p14="http://schemas.microsoft.com/office/powerpoint/2010/main" val="89946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10457B-74FB-4EF5-92E4-7A66068CF150}"/>
              </a:ext>
            </a:extLst>
          </p:cNvPr>
          <p:cNvSpPr/>
          <p:nvPr/>
        </p:nvSpPr>
        <p:spPr>
          <a:xfrm>
            <a:off x="1627094" y="2019299"/>
            <a:ext cx="8801100" cy="2705100"/>
          </a:xfrm>
          <a:prstGeom prst="rect">
            <a:avLst/>
          </a:prstGeom>
          <a:solidFill>
            <a:srgbClr val="F4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35319E-01EA-4A8C-86E7-F2D387CCF245}"/>
              </a:ext>
            </a:extLst>
          </p:cNvPr>
          <p:cNvSpPr txBox="1"/>
          <p:nvPr/>
        </p:nvSpPr>
        <p:spPr>
          <a:xfrm>
            <a:off x="1893794" y="2710129"/>
            <a:ext cx="8267700" cy="1323439"/>
          </a:xfrm>
          <a:prstGeom prst="rect">
            <a:avLst/>
          </a:prstGeom>
          <a:noFill/>
        </p:spPr>
        <p:txBody>
          <a:bodyPr wrap="square">
            <a:spAutoFit/>
          </a:bodyPr>
          <a:lstStyle/>
          <a:p>
            <a:pPr algn="ctr"/>
            <a:r>
              <a:rPr lang="en-US" sz="4000" dirty="0">
                <a:solidFill>
                  <a:schemeClr val="bg1"/>
                </a:solidFill>
              </a:rPr>
              <a:t>Why doing this is so hard</a:t>
            </a:r>
          </a:p>
          <a:p>
            <a:pPr algn="ctr"/>
            <a:r>
              <a:rPr lang="en-US" sz="4000" b="1" dirty="0"/>
              <a:t>The curse of </a:t>
            </a:r>
            <a:r>
              <a:rPr lang="en-US" sz="4000" b="1" i="1" dirty="0"/>
              <a:t>specialness</a:t>
            </a:r>
          </a:p>
        </p:txBody>
      </p:sp>
      <p:grpSp>
        <p:nvGrpSpPr>
          <p:cNvPr id="10" name="Group 9">
            <a:extLst>
              <a:ext uri="{FF2B5EF4-FFF2-40B4-BE49-F238E27FC236}">
                <a16:creationId xmlns:a16="http://schemas.microsoft.com/office/drawing/2014/main" id="{3C9C1B70-F6BA-4F0D-95AE-12CED7BA7EF4}"/>
              </a:ext>
            </a:extLst>
          </p:cNvPr>
          <p:cNvGrpSpPr/>
          <p:nvPr/>
        </p:nvGrpSpPr>
        <p:grpSpPr>
          <a:xfrm>
            <a:off x="10922433" y="586155"/>
            <a:ext cx="539833" cy="222096"/>
            <a:chOff x="10908145" y="593298"/>
            <a:chExt cx="539833" cy="222096"/>
          </a:xfrm>
        </p:grpSpPr>
        <p:cxnSp>
          <p:nvCxnSpPr>
            <p:cNvPr id="11" name="Straight Connector 10">
              <a:extLst>
                <a:ext uri="{FF2B5EF4-FFF2-40B4-BE49-F238E27FC236}">
                  <a16:creationId xmlns:a16="http://schemas.microsoft.com/office/drawing/2014/main" id="{A28AE81E-6726-41CF-A29E-F864C5570F82}"/>
                </a:ext>
              </a:extLst>
            </p:cNvPr>
            <p:cNvCxnSpPr/>
            <p:nvPr/>
          </p:nvCxnSpPr>
          <p:spPr>
            <a:xfrm>
              <a:off x="10908145" y="701964"/>
              <a:ext cx="53571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8E5C0C-39AE-4FF0-A0E5-DE7060616AC6}"/>
                </a:ext>
              </a:extLst>
            </p:cNvPr>
            <p:cNvCxnSpPr>
              <a:cxnSpLocks/>
            </p:cNvCxnSpPr>
            <p:nvPr/>
          </p:nvCxnSpPr>
          <p:spPr>
            <a:xfrm flipV="1">
              <a:off x="11328544" y="699583"/>
              <a:ext cx="119434" cy="11581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680B730-8DC7-484B-840E-EA206005D9F6}"/>
                </a:ext>
              </a:extLst>
            </p:cNvPr>
            <p:cNvCxnSpPr>
              <a:cxnSpLocks/>
            </p:cNvCxnSpPr>
            <p:nvPr/>
          </p:nvCxnSpPr>
          <p:spPr>
            <a:xfrm flipH="1" flipV="1">
              <a:off x="11328544" y="593298"/>
              <a:ext cx="119434" cy="11581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Slide Number Placeholder 1">
            <a:extLst>
              <a:ext uri="{FF2B5EF4-FFF2-40B4-BE49-F238E27FC236}">
                <a16:creationId xmlns:a16="http://schemas.microsoft.com/office/drawing/2014/main" id="{66CA3790-C452-4E4E-B4CE-69825A47972C}"/>
              </a:ext>
            </a:extLst>
          </p:cNvPr>
          <p:cNvSpPr>
            <a:spLocks noGrp="1"/>
          </p:cNvSpPr>
          <p:nvPr>
            <p:ph type="sldNum" sz="quarter" idx="12"/>
          </p:nvPr>
        </p:nvSpPr>
        <p:spPr>
          <a:xfrm>
            <a:off x="8821615" y="6356350"/>
            <a:ext cx="2743200" cy="365125"/>
          </a:xfrm>
        </p:spPr>
        <p:txBody>
          <a:bodyPr/>
          <a:lstStyle/>
          <a:p>
            <a:fld id="{C6E4AEAE-475C-614C-9732-930C12B99344}" type="slidenum">
              <a:rPr lang="en-US" sz="1050" smtClean="0">
                <a:solidFill>
                  <a:schemeClr val="bg1"/>
                </a:solidFill>
              </a:rPr>
              <a:t>23</a:t>
            </a:fld>
            <a:endParaRPr lang="en-US" sz="1050" dirty="0">
              <a:solidFill>
                <a:schemeClr val="bg1"/>
              </a:solidFill>
            </a:endParaRPr>
          </a:p>
        </p:txBody>
      </p:sp>
    </p:spTree>
    <p:extLst>
      <p:ext uri="{BB962C8B-B14F-4D97-AF65-F5344CB8AC3E}">
        <p14:creationId xmlns:p14="http://schemas.microsoft.com/office/powerpoint/2010/main" val="2906390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CCABC9A-BBF5-439F-8819-15879C3D321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4086583"/>
          </a:xfrm>
          <a:prstGeom prst="rect">
            <a:avLst/>
          </a:prstGeom>
        </p:spPr>
      </p:pic>
      <p:sp>
        <p:nvSpPr>
          <p:cNvPr id="4" name="Rectangle: Rounded Corners 3">
            <a:extLst>
              <a:ext uri="{FF2B5EF4-FFF2-40B4-BE49-F238E27FC236}">
                <a16:creationId xmlns:a16="http://schemas.microsoft.com/office/drawing/2014/main" id="{1576F5DA-019E-40E5-A357-223C2D0AFB0B}"/>
              </a:ext>
            </a:extLst>
          </p:cNvPr>
          <p:cNvSpPr/>
          <p:nvPr/>
        </p:nvSpPr>
        <p:spPr>
          <a:xfrm>
            <a:off x="6248400" y="1635551"/>
            <a:ext cx="2722576" cy="4086583"/>
          </a:xfrm>
          <a:prstGeom prst="roundRect">
            <a:avLst>
              <a:gd name="adj" fmla="val 16155"/>
            </a:avLst>
          </a:prstGeom>
          <a:solidFill>
            <a:schemeClr val="bg1"/>
          </a:solidFill>
          <a:ln>
            <a:noFill/>
          </a:ln>
          <a:effectLst>
            <a:outerShdw blurRad="838200" dist="38100" dir="8100000" algn="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0793574-13A8-4A25-903E-88F51530178C}"/>
              </a:ext>
            </a:extLst>
          </p:cNvPr>
          <p:cNvSpPr/>
          <p:nvPr/>
        </p:nvSpPr>
        <p:spPr>
          <a:xfrm>
            <a:off x="3276600" y="1635551"/>
            <a:ext cx="2722576" cy="4086583"/>
          </a:xfrm>
          <a:prstGeom prst="roundRect">
            <a:avLst>
              <a:gd name="adj" fmla="val 13811"/>
            </a:avLst>
          </a:prstGeom>
          <a:solidFill>
            <a:schemeClr val="bg1"/>
          </a:solidFill>
          <a:ln>
            <a:noFill/>
          </a:ln>
          <a:effectLst>
            <a:outerShdw blurRad="838200" dist="38100" dir="8100000" algn="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E33154B-8077-4BB4-B3C9-7426CEC8CBD0}"/>
              </a:ext>
            </a:extLst>
          </p:cNvPr>
          <p:cNvSpPr/>
          <p:nvPr/>
        </p:nvSpPr>
        <p:spPr>
          <a:xfrm>
            <a:off x="304800" y="1635551"/>
            <a:ext cx="2722576" cy="4086583"/>
          </a:xfrm>
          <a:prstGeom prst="roundRect">
            <a:avLst>
              <a:gd name="adj" fmla="val 14144"/>
            </a:avLst>
          </a:prstGeom>
          <a:solidFill>
            <a:schemeClr val="bg1"/>
          </a:solidFill>
          <a:ln>
            <a:noFill/>
          </a:ln>
          <a:effectLst>
            <a:outerShdw blurRad="838200" dist="38100" dir="8100000" algn="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45461E-36B6-40DB-A092-06A3FD45BD20}"/>
              </a:ext>
            </a:extLst>
          </p:cNvPr>
          <p:cNvSpPr txBox="1"/>
          <p:nvPr/>
        </p:nvSpPr>
        <p:spPr>
          <a:xfrm>
            <a:off x="512776" y="2940672"/>
            <a:ext cx="2334740" cy="830997"/>
          </a:xfrm>
          <a:prstGeom prst="rect">
            <a:avLst/>
          </a:prstGeom>
          <a:noFill/>
        </p:spPr>
        <p:txBody>
          <a:bodyPr wrap="square">
            <a:spAutoFit/>
          </a:bodyPr>
          <a:lstStyle/>
          <a:p>
            <a:pPr algn="ctr"/>
            <a:r>
              <a:rPr lang="en-US" sz="2400" dirty="0"/>
              <a:t>Get on your second curve</a:t>
            </a:r>
          </a:p>
        </p:txBody>
      </p:sp>
      <p:sp>
        <p:nvSpPr>
          <p:cNvPr id="13" name="TextBox 12">
            <a:extLst>
              <a:ext uri="{FF2B5EF4-FFF2-40B4-BE49-F238E27FC236}">
                <a16:creationId xmlns:a16="http://schemas.microsoft.com/office/drawing/2014/main" id="{33E2B15B-1EA3-470C-A6A2-1A5C38FBB88A}"/>
              </a:ext>
            </a:extLst>
          </p:cNvPr>
          <p:cNvSpPr txBox="1"/>
          <p:nvPr/>
        </p:nvSpPr>
        <p:spPr>
          <a:xfrm>
            <a:off x="3486729" y="2940672"/>
            <a:ext cx="2227276" cy="830997"/>
          </a:xfrm>
          <a:prstGeom prst="rect">
            <a:avLst/>
          </a:prstGeom>
          <a:noFill/>
        </p:spPr>
        <p:txBody>
          <a:bodyPr wrap="square">
            <a:spAutoFit/>
          </a:bodyPr>
          <a:lstStyle/>
          <a:p>
            <a:pPr algn="ctr"/>
            <a:r>
              <a:rPr lang="en-US" sz="2400" dirty="0"/>
              <a:t>Manage your wants</a:t>
            </a:r>
          </a:p>
        </p:txBody>
      </p:sp>
      <p:sp>
        <p:nvSpPr>
          <p:cNvPr id="14" name="TextBox 13">
            <a:extLst>
              <a:ext uri="{FF2B5EF4-FFF2-40B4-BE49-F238E27FC236}">
                <a16:creationId xmlns:a16="http://schemas.microsoft.com/office/drawing/2014/main" id="{B9BC7612-845D-4454-A106-3F8DD7570A4C}"/>
              </a:ext>
            </a:extLst>
          </p:cNvPr>
          <p:cNvSpPr txBox="1"/>
          <p:nvPr/>
        </p:nvSpPr>
        <p:spPr>
          <a:xfrm>
            <a:off x="6487934" y="2959399"/>
            <a:ext cx="2205409" cy="830997"/>
          </a:xfrm>
          <a:prstGeom prst="rect">
            <a:avLst/>
          </a:prstGeom>
          <a:noFill/>
        </p:spPr>
        <p:txBody>
          <a:bodyPr wrap="square">
            <a:spAutoFit/>
          </a:bodyPr>
          <a:lstStyle/>
          <a:p>
            <a:pPr algn="ctr"/>
            <a:r>
              <a:rPr lang="en-US" sz="2400" dirty="0"/>
              <a:t>Tend to </a:t>
            </a:r>
          </a:p>
          <a:p>
            <a:pPr algn="ctr"/>
            <a:r>
              <a:rPr lang="en-US" sz="2400" dirty="0"/>
              <a:t>your roots</a:t>
            </a:r>
          </a:p>
        </p:txBody>
      </p:sp>
      <p:sp>
        <p:nvSpPr>
          <p:cNvPr id="15" name="Oval 14">
            <a:extLst>
              <a:ext uri="{FF2B5EF4-FFF2-40B4-BE49-F238E27FC236}">
                <a16:creationId xmlns:a16="http://schemas.microsoft.com/office/drawing/2014/main" id="{A21F8C55-B9A8-4E52-8F74-0A2D54DF06D6}"/>
              </a:ext>
            </a:extLst>
          </p:cNvPr>
          <p:cNvSpPr/>
          <p:nvPr/>
        </p:nvSpPr>
        <p:spPr>
          <a:xfrm>
            <a:off x="2092507" y="1797783"/>
            <a:ext cx="755009" cy="755009"/>
          </a:xfrm>
          <a:prstGeom prst="ellipse">
            <a:avLst/>
          </a:prstGeom>
          <a:solidFill>
            <a:srgbClr val="F4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dirty="0"/>
              <a:t>01</a:t>
            </a:r>
            <a:endParaRPr lang="en-US" dirty="0"/>
          </a:p>
        </p:txBody>
      </p:sp>
      <p:sp>
        <p:nvSpPr>
          <p:cNvPr id="16" name="Oval 15">
            <a:extLst>
              <a:ext uri="{FF2B5EF4-FFF2-40B4-BE49-F238E27FC236}">
                <a16:creationId xmlns:a16="http://schemas.microsoft.com/office/drawing/2014/main" id="{C1BE3A2F-901A-45CF-BA22-7DD9532B1CC0}"/>
              </a:ext>
            </a:extLst>
          </p:cNvPr>
          <p:cNvSpPr/>
          <p:nvPr/>
        </p:nvSpPr>
        <p:spPr>
          <a:xfrm>
            <a:off x="5076581" y="1761914"/>
            <a:ext cx="755009" cy="755009"/>
          </a:xfrm>
          <a:prstGeom prst="ellipse">
            <a:avLst/>
          </a:prstGeom>
          <a:solidFill>
            <a:srgbClr val="F4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dirty="0"/>
              <a:t>02</a:t>
            </a:r>
            <a:endParaRPr lang="en-US" dirty="0"/>
          </a:p>
        </p:txBody>
      </p:sp>
      <p:sp>
        <p:nvSpPr>
          <p:cNvPr id="17" name="Oval 16">
            <a:extLst>
              <a:ext uri="{FF2B5EF4-FFF2-40B4-BE49-F238E27FC236}">
                <a16:creationId xmlns:a16="http://schemas.microsoft.com/office/drawing/2014/main" id="{F0E12D56-3732-473E-A1D7-FAFEF14EA893}"/>
              </a:ext>
            </a:extLst>
          </p:cNvPr>
          <p:cNvSpPr/>
          <p:nvPr/>
        </p:nvSpPr>
        <p:spPr>
          <a:xfrm>
            <a:off x="8007991" y="1717042"/>
            <a:ext cx="755009" cy="755009"/>
          </a:xfrm>
          <a:prstGeom prst="ellipse">
            <a:avLst/>
          </a:prstGeom>
          <a:solidFill>
            <a:srgbClr val="F4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dirty="0"/>
              <a:t>03</a:t>
            </a:r>
            <a:endParaRPr lang="en-US" dirty="0"/>
          </a:p>
        </p:txBody>
      </p:sp>
      <p:sp>
        <p:nvSpPr>
          <p:cNvPr id="18" name="TextBox 17">
            <a:extLst>
              <a:ext uri="{FF2B5EF4-FFF2-40B4-BE49-F238E27FC236}">
                <a16:creationId xmlns:a16="http://schemas.microsoft.com/office/drawing/2014/main" id="{C19FD022-FD4F-4468-92E3-B0DCA6130E8D}"/>
              </a:ext>
            </a:extLst>
          </p:cNvPr>
          <p:cNvSpPr txBox="1"/>
          <p:nvPr/>
        </p:nvSpPr>
        <p:spPr>
          <a:xfrm>
            <a:off x="2865331" y="647392"/>
            <a:ext cx="6267690" cy="707886"/>
          </a:xfrm>
          <a:prstGeom prst="rect">
            <a:avLst/>
          </a:prstGeom>
          <a:noFill/>
        </p:spPr>
        <p:txBody>
          <a:bodyPr wrap="square">
            <a:spAutoFit/>
          </a:bodyPr>
          <a:lstStyle/>
          <a:p>
            <a:pPr algn="ctr"/>
            <a:r>
              <a:rPr lang="en-US" sz="4000" dirty="0">
                <a:solidFill>
                  <a:schemeClr val="bg1"/>
                </a:solidFill>
              </a:rPr>
              <a:t>Four lessons</a:t>
            </a:r>
          </a:p>
        </p:txBody>
      </p:sp>
      <p:sp>
        <p:nvSpPr>
          <p:cNvPr id="25" name="Slide Number Placeholder 1">
            <a:extLst>
              <a:ext uri="{FF2B5EF4-FFF2-40B4-BE49-F238E27FC236}">
                <a16:creationId xmlns:a16="http://schemas.microsoft.com/office/drawing/2014/main" id="{51D328F9-2BA0-4DBC-B568-A6FCB4B6D7DA}"/>
              </a:ext>
            </a:extLst>
          </p:cNvPr>
          <p:cNvSpPr>
            <a:spLocks noGrp="1"/>
          </p:cNvSpPr>
          <p:nvPr>
            <p:ph type="sldNum" sz="quarter" idx="12"/>
          </p:nvPr>
        </p:nvSpPr>
        <p:spPr>
          <a:xfrm>
            <a:off x="8821615" y="6356350"/>
            <a:ext cx="2743200" cy="365125"/>
          </a:xfrm>
        </p:spPr>
        <p:txBody>
          <a:bodyPr/>
          <a:lstStyle/>
          <a:p>
            <a:fld id="{C6E4AEAE-475C-614C-9732-930C12B99344}" type="slidenum">
              <a:rPr lang="en-US" sz="1050" smtClean="0">
                <a:solidFill>
                  <a:schemeClr val="bg1">
                    <a:lumMod val="65000"/>
                  </a:schemeClr>
                </a:solidFill>
              </a:rPr>
              <a:t>24</a:t>
            </a:fld>
            <a:endParaRPr lang="en-US" sz="1050" dirty="0">
              <a:solidFill>
                <a:schemeClr val="bg1">
                  <a:lumMod val="65000"/>
                </a:schemeClr>
              </a:solidFill>
            </a:endParaRPr>
          </a:p>
        </p:txBody>
      </p:sp>
      <p:sp>
        <p:nvSpPr>
          <p:cNvPr id="19" name="Rectangle: Rounded Corners 3">
            <a:extLst>
              <a:ext uri="{FF2B5EF4-FFF2-40B4-BE49-F238E27FC236}">
                <a16:creationId xmlns:a16="http://schemas.microsoft.com/office/drawing/2014/main" id="{7BDBBD77-9A0A-D682-6A79-E0B335BCB6F8}"/>
              </a:ext>
            </a:extLst>
          </p:cNvPr>
          <p:cNvSpPr/>
          <p:nvPr/>
        </p:nvSpPr>
        <p:spPr>
          <a:xfrm>
            <a:off x="9182100" y="1628417"/>
            <a:ext cx="2722576" cy="4086583"/>
          </a:xfrm>
          <a:prstGeom prst="roundRect">
            <a:avLst>
              <a:gd name="adj" fmla="val 16155"/>
            </a:avLst>
          </a:prstGeom>
          <a:solidFill>
            <a:schemeClr val="bg1"/>
          </a:solidFill>
          <a:ln>
            <a:noFill/>
          </a:ln>
          <a:effectLst>
            <a:outerShdw blurRad="838200" dist="38100" dir="8100000" algn="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771D28E-716C-262E-592C-FE8DAB4DBB5B}"/>
              </a:ext>
            </a:extLst>
          </p:cNvPr>
          <p:cNvSpPr txBox="1"/>
          <p:nvPr/>
        </p:nvSpPr>
        <p:spPr>
          <a:xfrm>
            <a:off x="9716494" y="2940672"/>
            <a:ext cx="1653787" cy="1384995"/>
          </a:xfrm>
          <a:prstGeom prst="rect">
            <a:avLst/>
          </a:prstGeom>
          <a:noFill/>
        </p:spPr>
        <p:txBody>
          <a:bodyPr wrap="square">
            <a:spAutoFit/>
          </a:bodyPr>
          <a:lstStyle/>
          <a:p>
            <a:pPr algn="ctr"/>
            <a:r>
              <a:rPr lang="en-US" sz="2400" dirty="0"/>
              <a:t>Happy</a:t>
            </a:r>
          </a:p>
          <a:p>
            <a:pPr algn="ctr"/>
            <a:r>
              <a:rPr lang="en-US" sz="3600" dirty="0"/>
              <a:t>&gt;</a:t>
            </a:r>
          </a:p>
          <a:p>
            <a:pPr algn="ctr"/>
            <a:r>
              <a:rPr lang="en-US" sz="2400" dirty="0"/>
              <a:t>Special</a:t>
            </a:r>
          </a:p>
        </p:txBody>
      </p:sp>
      <p:sp>
        <p:nvSpPr>
          <p:cNvPr id="21" name="Oval 20">
            <a:extLst>
              <a:ext uri="{FF2B5EF4-FFF2-40B4-BE49-F238E27FC236}">
                <a16:creationId xmlns:a16="http://schemas.microsoft.com/office/drawing/2014/main" id="{C2FF7EF2-29D3-56F2-917D-554273DF8DA8}"/>
              </a:ext>
            </a:extLst>
          </p:cNvPr>
          <p:cNvSpPr/>
          <p:nvPr/>
        </p:nvSpPr>
        <p:spPr>
          <a:xfrm>
            <a:off x="10941691" y="1709908"/>
            <a:ext cx="755009" cy="755009"/>
          </a:xfrm>
          <a:prstGeom prst="ellipse">
            <a:avLst/>
          </a:prstGeom>
          <a:solidFill>
            <a:srgbClr val="F4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dirty="0"/>
              <a:t>04</a:t>
            </a:r>
            <a:endParaRPr lang="en-US" dirty="0"/>
          </a:p>
        </p:txBody>
      </p:sp>
    </p:spTree>
    <p:extLst>
      <p:ext uri="{BB962C8B-B14F-4D97-AF65-F5344CB8AC3E}">
        <p14:creationId xmlns:p14="http://schemas.microsoft.com/office/powerpoint/2010/main" val="34688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Bach">
            <a:extLst>
              <a:ext uri="{FF2B5EF4-FFF2-40B4-BE49-F238E27FC236}">
                <a16:creationId xmlns:a16="http://schemas.microsoft.com/office/drawing/2014/main" id="{71A743E8-B65A-1D44-8E37-A4CD17B64404}"/>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b="8146"/>
          <a:stretch/>
        </p:blipFill>
        <p:spPr bwMode="auto">
          <a:xfrm>
            <a:off x="5714999" y="0"/>
            <a:ext cx="6476999"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descr="Related image">
            <a:extLst>
              <a:ext uri="{FF2B5EF4-FFF2-40B4-BE49-F238E27FC236}">
                <a16:creationId xmlns:a16="http://schemas.microsoft.com/office/drawing/2014/main" id="{2A18FD5D-3684-48A0-8317-A1934C854C32}"/>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t="4543" r="32" b="9240"/>
          <a:stretch/>
        </p:blipFill>
        <p:spPr bwMode="auto">
          <a:xfrm>
            <a:off x="1" y="0"/>
            <a:ext cx="5714999"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20DF9706-8A45-FD4E-937E-7D76E2304074}"/>
              </a:ext>
            </a:extLst>
          </p:cNvPr>
          <p:cNvSpPr txBox="1">
            <a:spLocks/>
          </p:cNvSpPr>
          <p:nvPr/>
        </p:nvSpPr>
        <p:spPr>
          <a:xfrm>
            <a:off x="2776276" y="3681487"/>
            <a:ext cx="5944390" cy="2545106"/>
          </a:xfrm>
          <a:prstGeom prst="rect">
            <a:avLst/>
          </a:prstGeom>
          <a:solidFill>
            <a:srgbClr val="727724">
              <a:alpha val="48105"/>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24916">
              <a:lnSpc>
                <a:spcPct val="100000"/>
              </a:lnSpc>
              <a:defRPr/>
            </a:pPr>
            <a:r>
              <a:rPr lang="en-US" sz="3200" dirty="0">
                <a:solidFill>
                  <a:schemeClr val="bg1"/>
                </a:solidFill>
              </a:rPr>
              <a:t>The aim and final end of all music is nothing less than the glorification of God and the enjoyment of man.”</a:t>
            </a:r>
            <a:endParaRPr lang="en-US" sz="3200" b="1" dirty="0">
              <a:solidFill>
                <a:schemeClr val="bg1"/>
              </a:solidFill>
            </a:endParaRPr>
          </a:p>
        </p:txBody>
      </p:sp>
      <p:sp>
        <p:nvSpPr>
          <p:cNvPr id="5" name="Rectangle: Rounded Corners 4">
            <a:extLst>
              <a:ext uri="{FF2B5EF4-FFF2-40B4-BE49-F238E27FC236}">
                <a16:creationId xmlns:a16="http://schemas.microsoft.com/office/drawing/2014/main" id="{8BE2836D-0D94-4A6D-9F72-E6828C9CEB0E}"/>
              </a:ext>
            </a:extLst>
          </p:cNvPr>
          <p:cNvSpPr/>
          <p:nvPr/>
        </p:nvSpPr>
        <p:spPr>
          <a:xfrm>
            <a:off x="3690153" y="6115051"/>
            <a:ext cx="4049690" cy="495300"/>
          </a:xfrm>
          <a:prstGeom prst="roundRect">
            <a:avLst>
              <a:gd name="adj" fmla="val 0"/>
            </a:avLst>
          </a:prstGeom>
          <a:solidFill>
            <a:srgbClr val="727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Johann Sebastian Bach, 1685-1750</a:t>
            </a:r>
          </a:p>
        </p:txBody>
      </p:sp>
      <p:pic>
        <p:nvPicPr>
          <p:cNvPr id="7" name="Graphic 6">
            <a:extLst>
              <a:ext uri="{FF2B5EF4-FFF2-40B4-BE49-F238E27FC236}">
                <a16:creationId xmlns:a16="http://schemas.microsoft.com/office/drawing/2014/main" id="{D9EDD2CB-AED4-4367-8DF6-EBE3EE4B0C8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13493" y="3176513"/>
            <a:ext cx="769411" cy="769411"/>
          </a:xfrm>
          <a:prstGeom prst="rect">
            <a:avLst/>
          </a:prstGeom>
        </p:spPr>
      </p:pic>
    </p:spTree>
    <p:extLst>
      <p:ext uri="{BB962C8B-B14F-4D97-AF65-F5344CB8AC3E}">
        <p14:creationId xmlns:p14="http://schemas.microsoft.com/office/powerpoint/2010/main" val="281825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727724"/>
            </a:gs>
            <a:gs pos="100000">
              <a:srgbClr val="241E7F"/>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Google Shape;377;g28a738319f6_0_13">
            <a:extLst>
              <a:ext uri="{FF2B5EF4-FFF2-40B4-BE49-F238E27FC236}">
                <a16:creationId xmlns:a16="http://schemas.microsoft.com/office/drawing/2014/main" id="{E9EB3311-501F-019D-BFEE-B6933CDD8B10}"/>
              </a:ext>
            </a:extLst>
          </p:cNvPr>
          <p:cNvPicPr preferRelativeResize="0"/>
          <p:nvPr/>
        </p:nvPicPr>
        <p:blipFill rotWithShape="1">
          <a:blip r:embed="rId2">
            <a:alphaModFix/>
          </a:blip>
          <a:srcRect l="22607" r="24409"/>
          <a:stretch/>
        </p:blipFill>
        <p:spPr>
          <a:xfrm>
            <a:off x="7621884" y="0"/>
            <a:ext cx="4570116" cy="6870099"/>
          </a:xfrm>
          <a:prstGeom prst="rect">
            <a:avLst/>
          </a:prstGeom>
          <a:noFill/>
          <a:ln>
            <a:noFill/>
          </a:ln>
        </p:spPr>
      </p:pic>
      <p:sp>
        <p:nvSpPr>
          <p:cNvPr id="3" name="Google Shape;374;g28a738319f6_0_13">
            <a:extLst>
              <a:ext uri="{FF2B5EF4-FFF2-40B4-BE49-F238E27FC236}">
                <a16:creationId xmlns:a16="http://schemas.microsoft.com/office/drawing/2014/main" id="{7B7FBAD1-5597-C0A4-E3AC-E7D1A0554694}"/>
              </a:ext>
            </a:extLst>
          </p:cNvPr>
          <p:cNvSpPr txBox="1"/>
          <p:nvPr/>
        </p:nvSpPr>
        <p:spPr>
          <a:xfrm>
            <a:off x="412654" y="404215"/>
            <a:ext cx="7365683" cy="5791329"/>
          </a:xfrm>
          <a:prstGeom prst="rect">
            <a:avLst/>
          </a:prstGeom>
          <a:noFill/>
          <a:ln>
            <a:noFill/>
          </a:ln>
        </p:spPr>
        <p:txBody>
          <a:bodyPr spcFirstLastPara="1" wrap="square" lIns="25400" tIns="25400" rIns="25400" bIns="25400" anchor="ctr" anchorCtr="0">
            <a:spAutoFit/>
          </a:bodyPr>
          <a:lstStyle/>
          <a:p>
            <a:pPr algn="ctr">
              <a:buClr>
                <a:srgbClr val="FFFFFF"/>
              </a:buClr>
              <a:buSzPts val="2700"/>
            </a:pPr>
            <a:r>
              <a:rPr lang="en-US" sz="3800" dirty="0">
                <a:solidFill>
                  <a:srgbClr val="FFFFFF"/>
                </a:solidFill>
                <a:ea typeface="Gill Sans"/>
                <a:cs typeface="Gill Sans"/>
                <a:sym typeface="Gill Sans"/>
              </a:rPr>
              <a:t>For more information, visit: </a:t>
            </a:r>
            <a:r>
              <a:rPr lang="en-US" sz="3800" b="1" dirty="0" err="1">
                <a:solidFill>
                  <a:srgbClr val="FFFFFF"/>
                </a:solidFill>
                <a:ea typeface="Gill Sans"/>
                <a:cs typeface="Gill Sans"/>
                <a:sym typeface="Gill Sans"/>
              </a:rPr>
              <a:t>arthurbrooks.com</a:t>
            </a:r>
            <a:r>
              <a:rPr lang="en-US" sz="3800" b="1" dirty="0">
                <a:solidFill>
                  <a:srgbClr val="FFFFFF"/>
                </a:solidFill>
                <a:ea typeface="Gill Sans"/>
                <a:cs typeface="Gill Sans"/>
                <a:sym typeface="Gill Sans"/>
              </a:rPr>
              <a:t>/resources</a:t>
            </a:r>
            <a:endParaRPr sz="3800" b="1" dirty="0">
              <a:solidFill>
                <a:srgbClr val="FFFFFF"/>
              </a:solidFill>
              <a:ea typeface="Gill Sans"/>
              <a:cs typeface="Gill Sans"/>
              <a:sym typeface="Gill Sans"/>
            </a:endParaRPr>
          </a:p>
          <a:p>
            <a:pPr algn="ctr">
              <a:buClr>
                <a:srgbClr val="5E5E5E"/>
              </a:buClr>
              <a:buSzPts val="2700"/>
            </a:pPr>
            <a:endParaRPr sz="2700" dirty="0">
              <a:solidFill>
                <a:srgbClr val="FFFFFF"/>
              </a:solidFill>
              <a:ea typeface="Gill Sans"/>
              <a:cs typeface="Gill Sans"/>
              <a:sym typeface="Gill Sans"/>
            </a:endParaRPr>
          </a:p>
          <a:p>
            <a:pPr algn="ctr">
              <a:buClr>
                <a:srgbClr val="5E5E5E"/>
              </a:buClr>
              <a:buSzPts val="2700"/>
            </a:pPr>
            <a:endParaRPr sz="2700" dirty="0">
              <a:solidFill>
                <a:srgbClr val="FFFFFF"/>
              </a:solidFill>
              <a:ea typeface="Gill Sans"/>
              <a:cs typeface="Gill Sans"/>
              <a:sym typeface="Gill Sans"/>
            </a:endParaRPr>
          </a:p>
          <a:p>
            <a:pPr algn="ctr">
              <a:buClr>
                <a:srgbClr val="5E5E5E"/>
              </a:buClr>
              <a:buSzPts val="2700"/>
            </a:pPr>
            <a:endParaRPr sz="2700" dirty="0">
              <a:solidFill>
                <a:srgbClr val="FFFFFF"/>
              </a:solidFill>
              <a:ea typeface="Gill Sans"/>
              <a:cs typeface="Gill Sans"/>
              <a:sym typeface="Gill Sans"/>
            </a:endParaRPr>
          </a:p>
          <a:p>
            <a:pPr algn="ctr">
              <a:buClr>
                <a:srgbClr val="FFFFFF"/>
              </a:buClr>
              <a:buSzPts val="2700"/>
            </a:pPr>
            <a:endParaRPr lang="en-US" sz="2700" dirty="0">
              <a:solidFill>
                <a:srgbClr val="FFFFFF"/>
              </a:solidFill>
              <a:ea typeface="Gill Sans"/>
              <a:cs typeface="Gill Sans"/>
              <a:sym typeface="Gill Sans"/>
            </a:endParaRPr>
          </a:p>
          <a:p>
            <a:pPr algn="ctr">
              <a:buClr>
                <a:srgbClr val="FFFFFF"/>
              </a:buClr>
              <a:buSzPts val="2700"/>
            </a:pPr>
            <a:endParaRPr lang="en-US" sz="2700" dirty="0">
              <a:solidFill>
                <a:srgbClr val="FFFFFF"/>
              </a:solidFill>
              <a:ea typeface="Gill Sans"/>
              <a:cs typeface="Gill Sans"/>
              <a:sym typeface="Gill Sans"/>
            </a:endParaRPr>
          </a:p>
          <a:p>
            <a:pPr>
              <a:buClr>
                <a:srgbClr val="FFFFFF"/>
              </a:buClr>
              <a:buSzPts val="2700"/>
            </a:pPr>
            <a:r>
              <a:rPr lang="en-US" sz="2700" dirty="0">
                <a:solidFill>
                  <a:srgbClr val="FFFFFF"/>
                </a:solidFill>
                <a:ea typeface="Gill Sans"/>
                <a:cs typeface="Gill Sans"/>
                <a:sym typeface="Gill Sans"/>
              </a:rPr>
              <a:t>	</a:t>
            </a:r>
          </a:p>
          <a:p>
            <a:pPr>
              <a:buClr>
                <a:srgbClr val="FFFFFF"/>
              </a:buClr>
              <a:buSzPts val="2700"/>
            </a:pPr>
            <a:endParaRPr lang="en-US" sz="2700" dirty="0">
              <a:solidFill>
                <a:srgbClr val="FFFFFF"/>
              </a:solidFill>
              <a:ea typeface="Gill Sans"/>
              <a:cs typeface="Gill Sans"/>
              <a:sym typeface="Gill Sans"/>
            </a:endParaRPr>
          </a:p>
          <a:p>
            <a:pPr>
              <a:buClr>
                <a:srgbClr val="FFFFFF"/>
              </a:buClr>
              <a:buSzPts val="2700"/>
            </a:pPr>
            <a:endParaRPr lang="en-US" sz="2700" dirty="0">
              <a:solidFill>
                <a:srgbClr val="FFFFFF"/>
              </a:solidFill>
              <a:ea typeface="Gill Sans"/>
              <a:cs typeface="Gill Sans"/>
              <a:sym typeface="Gill Sans"/>
            </a:endParaRPr>
          </a:p>
          <a:p>
            <a:pPr>
              <a:buClr>
                <a:srgbClr val="FFFFFF"/>
              </a:buClr>
              <a:buSzPts val="2700"/>
            </a:pPr>
            <a:endParaRPr lang="en-US" sz="2700" dirty="0">
              <a:solidFill>
                <a:srgbClr val="FFFFFF"/>
              </a:solidFill>
              <a:ea typeface="Gill Sans"/>
              <a:cs typeface="Gill Sans"/>
              <a:sym typeface="Gill Sans"/>
            </a:endParaRPr>
          </a:p>
          <a:p>
            <a:pPr>
              <a:buClr>
                <a:srgbClr val="FFFFFF"/>
              </a:buClr>
              <a:buSzPts val="2700"/>
            </a:pPr>
            <a:endParaRPr lang="en-US" sz="2700" dirty="0">
              <a:solidFill>
                <a:srgbClr val="FFFFFF"/>
              </a:solidFill>
              <a:ea typeface="Gill Sans"/>
              <a:cs typeface="Gill Sans"/>
              <a:sym typeface="Gill Sans"/>
            </a:endParaRPr>
          </a:p>
          <a:p>
            <a:pPr>
              <a:buClr>
                <a:srgbClr val="FFFFFF"/>
              </a:buClr>
              <a:buSzPts val="2700"/>
            </a:pPr>
            <a:r>
              <a:rPr lang="en-US" sz="2700" dirty="0">
                <a:solidFill>
                  <a:srgbClr val="FFFFFF"/>
                </a:solidFill>
                <a:ea typeface="Gill Sans"/>
                <a:cs typeface="Gill Sans"/>
                <a:sym typeface="Gill Sans"/>
              </a:rPr>
              <a:t>@</a:t>
            </a:r>
            <a:r>
              <a:rPr lang="en-US" sz="2700" dirty="0" err="1">
                <a:solidFill>
                  <a:srgbClr val="FFFFFF"/>
                </a:solidFill>
                <a:ea typeface="Gill Sans"/>
                <a:cs typeface="Gill Sans"/>
                <a:sym typeface="Gill Sans"/>
              </a:rPr>
              <a:t>arthurcbrooks</a:t>
            </a:r>
            <a:r>
              <a:rPr lang="en-US" sz="2700" dirty="0">
                <a:solidFill>
                  <a:srgbClr val="FFFFFF"/>
                </a:solidFill>
                <a:ea typeface="Gill Sans"/>
                <a:cs typeface="Gill Sans"/>
                <a:sym typeface="Gill Sans"/>
              </a:rPr>
              <a:t>		@</a:t>
            </a:r>
            <a:r>
              <a:rPr lang="en-US" sz="2700" dirty="0" err="1">
                <a:solidFill>
                  <a:srgbClr val="FFFFFF"/>
                </a:solidFill>
                <a:ea typeface="Gill Sans"/>
                <a:cs typeface="Gill Sans"/>
                <a:sym typeface="Gill Sans"/>
              </a:rPr>
              <a:t>arthurbrooks</a:t>
            </a:r>
            <a:endParaRPr sz="2700" dirty="0">
              <a:solidFill>
                <a:srgbClr val="FFFFFF"/>
              </a:solidFill>
              <a:ea typeface="Gill Sans"/>
              <a:cs typeface="Gill Sans"/>
              <a:sym typeface="Gill Sans"/>
            </a:endParaRPr>
          </a:p>
        </p:txBody>
      </p:sp>
      <p:pic>
        <p:nvPicPr>
          <p:cNvPr id="5" name="Picture 8">
            <a:extLst>
              <a:ext uri="{FF2B5EF4-FFF2-40B4-BE49-F238E27FC236}">
                <a16:creationId xmlns:a16="http://schemas.microsoft.com/office/drawing/2014/main" id="{438C7F8C-3604-9E66-21D5-02000D2926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995" y="4934896"/>
            <a:ext cx="1423516" cy="796373"/>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375;g28a738319f6_0_13" descr="The Real History of X (Formerly Twitter), in Brief">
            <a:extLst>
              <a:ext uri="{FF2B5EF4-FFF2-40B4-BE49-F238E27FC236}">
                <a16:creationId xmlns:a16="http://schemas.microsoft.com/office/drawing/2014/main" id="{38CF0C2A-3806-334B-5EA2-E0FD705842F5}"/>
              </a:ext>
            </a:extLst>
          </p:cNvPr>
          <p:cNvPicPr preferRelativeResize="0"/>
          <p:nvPr/>
        </p:nvPicPr>
        <p:blipFill rotWithShape="1">
          <a:blip r:embed="rId4">
            <a:alphaModFix/>
          </a:blip>
          <a:srcRect/>
          <a:stretch/>
        </p:blipFill>
        <p:spPr>
          <a:xfrm>
            <a:off x="5973883" y="5031450"/>
            <a:ext cx="1023165" cy="603266"/>
          </a:xfrm>
          <a:prstGeom prst="rect">
            <a:avLst/>
          </a:prstGeom>
          <a:noFill/>
          <a:ln>
            <a:noFill/>
          </a:ln>
        </p:spPr>
      </p:pic>
      <p:pic>
        <p:nvPicPr>
          <p:cNvPr id="7" name="Picture 6" descr="A qr code on a white background&#10;&#10;Description automatically generated">
            <a:extLst>
              <a:ext uri="{FF2B5EF4-FFF2-40B4-BE49-F238E27FC236}">
                <a16:creationId xmlns:a16="http://schemas.microsoft.com/office/drawing/2014/main" id="{E546B54A-0195-E8FA-EC71-7E28DB8511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2948" y="1804017"/>
            <a:ext cx="2826471" cy="2826471"/>
          </a:xfrm>
          <a:prstGeom prst="rect">
            <a:avLst/>
          </a:prstGeom>
        </p:spPr>
      </p:pic>
    </p:spTree>
    <p:extLst>
      <p:ext uri="{BB962C8B-B14F-4D97-AF65-F5344CB8AC3E}">
        <p14:creationId xmlns:p14="http://schemas.microsoft.com/office/powerpoint/2010/main" val="75715214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27724"/>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7A9E27-CF60-A1F7-A08B-DD935A25D11F}"/>
              </a:ext>
            </a:extLst>
          </p:cNvPr>
          <p:cNvSpPr txBox="1"/>
          <p:nvPr/>
        </p:nvSpPr>
        <p:spPr>
          <a:xfrm>
            <a:off x="502762" y="5790166"/>
            <a:ext cx="11186475" cy="7491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67" dirty="0">
                <a:solidFill>
                  <a:srgbClr val="FFFFFF"/>
                </a:solidFill>
              </a:rPr>
              <a:t>© 2023 ACB Ideas: This copyrighted material may ONLY be copied, reproduced, distributed, and/or transmitted if (</a:t>
            </a:r>
            <a:r>
              <a:rPr lang="en-US" sz="1067" dirty="0" err="1">
                <a:solidFill>
                  <a:srgbClr val="FFFFFF"/>
                </a:solidFill>
              </a:rPr>
              <a:t>i</a:t>
            </a:r>
            <a:r>
              <a:rPr lang="en-US" sz="1067" dirty="0">
                <a:solidFill>
                  <a:srgbClr val="FFFFFF"/>
                </a:solidFill>
              </a:rPr>
              <a:t>) solely for personal use in connection with educational or training purposes in accordance with the principles set forth in this material, and (ii) with complete attribution to ACB Ideas LLC.  Under no circumstances may this material (in whole or in part or any derivative thereof) be used for commercial gain. Do not copy, reproduce, distribute, transmit, modify, create derivative works, or in any other way exploit any part of this material except as set forth above.</a:t>
            </a:r>
          </a:p>
        </p:txBody>
      </p:sp>
    </p:spTree>
    <p:extLst>
      <p:ext uri="{BB962C8B-B14F-4D97-AF65-F5344CB8AC3E}">
        <p14:creationId xmlns:p14="http://schemas.microsoft.com/office/powerpoint/2010/main" val="107039747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63831" y="1900907"/>
            <a:ext cx="184731" cy="369332"/>
          </a:xfrm>
          <a:prstGeom prst="rect">
            <a:avLst/>
          </a:prstGeom>
          <a:noFill/>
        </p:spPr>
        <p:txBody>
          <a:bodyPr wrap="none" rtlCol="0">
            <a:spAutoFit/>
          </a:bodyPr>
          <a:lstStyle/>
          <a:p>
            <a:endParaRPr lang="en-US" dirty="0">
              <a:solidFill>
                <a:srgbClr val="161818"/>
              </a:solidFill>
            </a:endParaRPr>
          </a:p>
        </p:txBody>
      </p:sp>
      <p:graphicFrame>
        <p:nvGraphicFramePr>
          <p:cNvPr id="6" name="Chart 5"/>
          <p:cNvGraphicFramePr>
            <a:graphicFrameLocks/>
          </p:cNvGraphicFramePr>
          <p:nvPr>
            <p:extLst>
              <p:ext uri="{D42A27DB-BD31-4B8C-83A1-F6EECF244321}">
                <p14:modId xmlns:p14="http://schemas.microsoft.com/office/powerpoint/2010/main" val="1645499277"/>
              </p:ext>
            </p:extLst>
          </p:nvPr>
        </p:nvGraphicFramePr>
        <p:xfrm>
          <a:off x="211677" y="964177"/>
          <a:ext cx="11383511" cy="5620443"/>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9194F1E7-1054-4892-8BE7-1AA69EE99E04}"/>
              </a:ext>
            </a:extLst>
          </p:cNvPr>
          <p:cNvSpPr txBox="1"/>
          <p:nvPr/>
        </p:nvSpPr>
        <p:spPr>
          <a:xfrm>
            <a:off x="1866900" y="688694"/>
            <a:ext cx="8458199" cy="646331"/>
          </a:xfrm>
          <a:prstGeom prst="rect">
            <a:avLst/>
          </a:prstGeom>
          <a:noFill/>
        </p:spPr>
        <p:txBody>
          <a:bodyPr wrap="square">
            <a:spAutoFit/>
          </a:bodyPr>
          <a:lstStyle/>
          <a:p>
            <a:pPr algn="ctr"/>
            <a:r>
              <a:rPr lang="en-US" sz="3600" dirty="0">
                <a:solidFill>
                  <a:srgbClr val="000000"/>
                </a:solidFill>
                <a:latin typeface="Poppins Medium" panose="00000600000000000000" pitchFamily="2" charset="0"/>
                <a:cs typeface="Poppins Medium" panose="00000600000000000000" pitchFamily="2" charset="0"/>
              </a:rPr>
              <a:t>Happiness as we age</a:t>
            </a:r>
          </a:p>
        </p:txBody>
      </p:sp>
      <p:sp>
        <p:nvSpPr>
          <p:cNvPr id="15" name="TextBox 14">
            <a:extLst>
              <a:ext uri="{FF2B5EF4-FFF2-40B4-BE49-F238E27FC236}">
                <a16:creationId xmlns:a16="http://schemas.microsoft.com/office/drawing/2014/main" id="{2AF8F61A-C630-47FD-B694-2CBE16DB5C2D}"/>
              </a:ext>
            </a:extLst>
          </p:cNvPr>
          <p:cNvSpPr txBox="1"/>
          <p:nvPr/>
        </p:nvSpPr>
        <p:spPr>
          <a:xfrm>
            <a:off x="8841996" y="6257874"/>
            <a:ext cx="2740404" cy="253916"/>
          </a:xfrm>
          <a:prstGeom prst="rect">
            <a:avLst/>
          </a:prstGeom>
          <a:noFill/>
        </p:spPr>
        <p:txBody>
          <a:bodyPr wrap="square">
            <a:spAutoFit/>
          </a:bodyPr>
          <a:lstStyle/>
          <a:p>
            <a:pPr algn="r"/>
            <a:r>
              <a:rPr lang="en-US" sz="1050" dirty="0">
                <a:solidFill>
                  <a:schemeClr val="bg1">
                    <a:lumMod val="65000"/>
                  </a:schemeClr>
                </a:solidFill>
                <a:latin typeface="+mj-lt"/>
                <a:ea typeface="Arial" charset="0"/>
                <a:cs typeface="Arial" charset="0"/>
              </a:rPr>
              <a:t>BLANCHFLOWER &amp; OSWALD (2017)</a:t>
            </a:r>
          </a:p>
        </p:txBody>
      </p:sp>
      <p:cxnSp>
        <p:nvCxnSpPr>
          <p:cNvPr id="16" name="Straight Connector 15">
            <a:extLst>
              <a:ext uri="{FF2B5EF4-FFF2-40B4-BE49-F238E27FC236}">
                <a16:creationId xmlns:a16="http://schemas.microsoft.com/office/drawing/2014/main" id="{8A3601ED-2AF1-458B-8B3B-1B2CC93DC25A}"/>
              </a:ext>
            </a:extLst>
          </p:cNvPr>
          <p:cNvCxnSpPr/>
          <p:nvPr/>
        </p:nvCxnSpPr>
        <p:spPr>
          <a:xfrm>
            <a:off x="8610600" y="6172200"/>
            <a:ext cx="285166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69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left)">
                                      <p:cBhvr>
                                        <p:cTn id="7" dur="3000"/>
                                        <p:tgtEl>
                                          <p:spTgt spid="6">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animBg="0"/>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63831" y="1900907"/>
            <a:ext cx="184731" cy="369332"/>
          </a:xfrm>
          <a:prstGeom prst="rect">
            <a:avLst/>
          </a:prstGeom>
          <a:noFill/>
        </p:spPr>
        <p:txBody>
          <a:bodyPr wrap="none" rtlCol="0">
            <a:spAutoFit/>
          </a:bodyPr>
          <a:lstStyle/>
          <a:p>
            <a:endParaRPr lang="en-US" dirty="0">
              <a:solidFill>
                <a:srgbClr val="161818"/>
              </a:solidFill>
            </a:endParaRPr>
          </a:p>
        </p:txBody>
      </p:sp>
      <p:graphicFrame>
        <p:nvGraphicFramePr>
          <p:cNvPr id="6" name="Chart 5"/>
          <p:cNvGraphicFramePr>
            <a:graphicFrameLocks/>
          </p:cNvGraphicFramePr>
          <p:nvPr/>
        </p:nvGraphicFramePr>
        <p:xfrm>
          <a:off x="211677" y="964177"/>
          <a:ext cx="11383511" cy="5620443"/>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9194F1E7-1054-4892-8BE7-1AA69EE99E04}"/>
              </a:ext>
            </a:extLst>
          </p:cNvPr>
          <p:cNvSpPr txBox="1"/>
          <p:nvPr/>
        </p:nvSpPr>
        <p:spPr>
          <a:xfrm>
            <a:off x="1866900" y="688694"/>
            <a:ext cx="8458199" cy="646331"/>
          </a:xfrm>
          <a:prstGeom prst="rect">
            <a:avLst/>
          </a:prstGeom>
          <a:noFill/>
        </p:spPr>
        <p:txBody>
          <a:bodyPr wrap="square">
            <a:spAutoFit/>
          </a:bodyPr>
          <a:lstStyle/>
          <a:p>
            <a:pPr algn="ctr"/>
            <a:r>
              <a:rPr lang="en-US" sz="3600" dirty="0">
                <a:solidFill>
                  <a:srgbClr val="000000"/>
                </a:solidFill>
                <a:latin typeface="Poppins Medium" panose="00000600000000000000" pitchFamily="2" charset="0"/>
                <a:cs typeface="Poppins Medium" panose="00000600000000000000" pitchFamily="2" charset="0"/>
              </a:rPr>
              <a:t>Happiness as we age</a:t>
            </a:r>
          </a:p>
        </p:txBody>
      </p:sp>
      <p:sp>
        <p:nvSpPr>
          <p:cNvPr id="15" name="TextBox 14">
            <a:extLst>
              <a:ext uri="{FF2B5EF4-FFF2-40B4-BE49-F238E27FC236}">
                <a16:creationId xmlns:a16="http://schemas.microsoft.com/office/drawing/2014/main" id="{2AF8F61A-C630-47FD-B694-2CBE16DB5C2D}"/>
              </a:ext>
            </a:extLst>
          </p:cNvPr>
          <p:cNvSpPr txBox="1"/>
          <p:nvPr/>
        </p:nvSpPr>
        <p:spPr>
          <a:xfrm>
            <a:off x="8841996" y="6257874"/>
            <a:ext cx="2740404" cy="253916"/>
          </a:xfrm>
          <a:prstGeom prst="rect">
            <a:avLst/>
          </a:prstGeom>
          <a:noFill/>
        </p:spPr>
        <p:txBody>
          <a:bodyPr wrap="square">
            <a:spAutoFit/>
          </a:bodyPr>
          <a:lstStyle/>
          <a:p>
            <a:pPr algn="r"/>
            <a:r>
              <a:rPr lang="en-US" sz="1050" dirty="0">
                <a:solidFill>
                  <a:schemeClr val="bg1">
                    <a:lumMod val="65000"/>
                  </a:schemeClr>
                </a:solidFill>
                <a:latin typeface="+mj-lt"/>
                <a:ea typeface="Arial" charset="0"/>
                <a:cs typeface="Arial" charset="0"/>
              </a:rPr>
              <a:t>BLANCHFLOWER &amp; OSWALD (2017)</a:t>
            </a:r>
          </a:p>
        </p:txBody>
      </p:sp>
      <p:cxnSp>
        <p:nvCxnSpPr>
          <p:cNvPr id="16" name="Straight Connector 15">
            <a:extLst>
              <a:ext uri="{FF2B5EF4-FFF2-40B4-BE49-F238E27FC236}">
                <a16:creationId xmlns:a16="http://schemas.microsoft.com/office/drawing/2014/main" id="{8A3601ED-2AF1-458B-8B3B-1B2CC93DC25A}"/>
              </a:ext>
            </a:extLst>
          </p:cNvPr>
          <p:cNvCxnSpPr/>
          <p:nvPr/>
        </p:nvCxnSpPr>
        <p:spPr>
          <a:xfrm>
            <a:off x="8610600" y="6172200"/>
            <a:ext cx="285166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AFBC78C-D5F6-431F-9FB4-1413C3041427}"/>
              </a:ext>
            </a:extLst>
          </p:cNvPr>
          <p:cNvSpPr/>
          <p:nvPr/>
        </p:nvSpPr>
        <p:spPr>
          <a:xfrm>
            <a:off x="1514715" y="1335025"/>
            <a:ext cx="9943428" cy="4222445"/>
          </a:xfrm>
          <a:prstGeom prst="rect">
            <a:avLst/>
          </a:prstGeom>
          <a:solidFill>
            <a:schemeClr val="bg1">
              <a:alpha val="9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Freeform 25">
            <a:extLst>
              <a:ext uri="{FF2B5EF4-FFF2-40B4-BE49-F238E27FC236}">
                <a16:creationId xmlns:a16="http://schemas.microsoft.com/office/drawing/2014/main" id="{380AC3F6-4C69-4406-AF1E-1927B9A7E086}"/>
              </a:ext>
            </a:extLst>
          </p:cNvPr>
          <p:cNvSpPr/>
          <p:nvPr/>
        </p:nvSpPr>
        <p:spPr>
          <a:xfrm>
            <a:off x="1629134" y="2329954"/>
            <a:ext cx="6596934" cy="2546245"/>
          </a:xfrm>
          <a:custGeom>
            <a:avLst/>
            <a:gdLst>
              <a:gd name="connsiteX0" fmla="*/ 0 w 6804566"/>
              <a:gd name="connsiteY0" fmla="*/ 0 h 3035886"/>
              <a:gd name="connsiteX1" fmla="*/ 4485887 w 6804566"/>
              <a:gd name="connsiteY1" fmla="*/ 3005927 h 3035886"/>
              <a:gd name="connsiteX2" fmla="*/ 6315197 w 6804566"/>
              <a:gd name="connsiteY2" fmla="*/ 1526266 h 3035886"/>
              <a:gd name="connsiteX3" fmla="*/ 6804566 w 6804566"/>
              <a:gd name="connsiteY3" fmla="*/ 1246644 h 3035886"/>
              <a:gd name="connsiteX4" fmla="*/ 6804566 w 6804566"/>
              <a:gd name="connsiteY4" fmla="*/ 1246644 h 3035886"/>
              <a:gd name="connsiteX0" fmla="*/ 0 w 6804566"/>
              <a:gd name="connsiteY0" fmla="*/ 0 h 3082795"/>
              <a:gd name="connsiteX1" fmla="*/ 5062860 w 6804566"/>
              <a:gd name="connsiteY1" fmla="*/ 3053552 h 3082795"/>
              <a:gd name="connsiteX2" fmla="*/ 6315197 w 6804566"/>
              <a:gd name="connsiteY2" fmla="*/ 1526266 h 3082795"/>
              <a:gd name="connsiteX3" fmla="*/ 6804566 w 6804566"/>
              <a:gd name="connsiteY3" fmla="*/ 1246644 h 3082795"/>
              <a:gd name="connsiteX4" fmla="*/ 6804566 w 6804566"/>
              <a:gd name="connsiteY4" fmla="*/ 1246644 h 3082795"/>
              <a:gd name="connsiteX0" fmla="*/ 0 w 6804566"/>
              <a:gd name="connsiteY0" fmla="*/ 0 h 3053859"/>
              <a:gd name="connsiteX1" fmla="*/ 5062860 w 6804566"/>
              <a:gd name="connsiteY1" fmla="*/ 3053552 h 3053859"/>
              <a:gd name="connsiteX2" fmla="*/ 6315197 w 6804566"/>
              <a:gd name="connsiteY2" fmla="*/ 1526266 h 3053859"/>
              <a:gd name="connsiteX3" fmla="*/ 6804566 w 6804566"/>
              <a:gd name="connsiteY3" fmla="*/ 1246644 h 3053859"/>
              <a:gd name="connsiteX4" fmla="*/ 6804566 w 6804566"/>
              <a:gd name="connsiteY4" fmla="*/ 1246644 h 3053859"/>
              <a:gd name="connsiteX0" fmla="*/ 0 w 6804566"/>
              <a:gd name="connsiteY0" fmla="*/ 0 h 3053852"/>
              <a:gd name="connsiteX1" fmla="*/ 1153572 w 6804566"/>
              <a:gd name="connsiteY1" fmla="*/ 1391145 h 3053852"/>
              <a:gd name="connsiteX2" fmla="*/ 5062860 w 6804566"/>
              <a:gd name="connsiteY2" fmla="*/ 3053552 h 3053852"/>
              <a:gd name="connsiteX3" fmla="*/ 6315197 w 6804566"/>
              <a:gd name="connsiteY3" fmla="*/ 1526266 h 3053852"/>
              <a:gd name="connsiteX4" fmla="*/ 6804566 w 6804566"/>
              <a:gd name="connsiteY4" fmla="*/ 1246644 h 3053852"/>
              <a:gd name="connsiteX5" fmla="*/ 6804566 w 6804566"/>
              <a:gd name="connsiteY5" fmla="*/ 1246644 h 3053852"/>
              <a:gd name="connsiteX0" fmla="*/ 0 w 6751965"/>
              <a:gd name="connsiteY0" fmla="*/ 0 h 2533152"/>
              <a:gd name="connsiteX1" fmla="*/ 1100971 w 6751965"/>
              <a:gd name="connsiteY1" fmla="*/ 870445 h 2533152"/>
              <a:gd name="connsiteX2" fmla="*/ 5010259 w 6751965"/>
              <a:gd name="connsiteY2" fmla="*/ 2532852 h 2533152"/>
              <a:gd name="connsiteX3" fmla="*/ 6262596 w 6751965"/>
              <a:gd name="connsiteY3" fmla="*/ 1005566 h 2533152"/>
              <a:gd name="connsiteX4" fmla="*/ 6751965 w 6751965"/>
              <a:gd name="connsiteY4" fmla="*/ 725944 h 2533152"/>
              <a:gd name="connsiteX5" fmla="*/ 6751965 w 6751965"/>
              <a:gd name="connsiteY5" fmla="*/ 725944 h 2533152"/>
              <a:gd name="connsiteX0" fmla="*/ 0 w 6830867"/>
              <a:gd name="connsiteY0" fmla="*/ 0 h 2774452"/>
              <a:gd name="connsiteX1" fmla="*/ 1179873 w 6830867"/>
              <a:gd name="connsiteY1" fmla="*/ 1111745 h 2774452"/>
              <a:gd name="connsiteX2" fmla="*/ 5089161 w 6830867"/>
              <a:gd name="connsiteY2" fmla="*/ 2774152 h 2774452"/>
              <a:gd name="connsiteX3" fmla="*/ 6341498 w 6830867"/>
              <a:gd name="connsiteY3" fmla="*/ 1246866 h 2774452"/>
              <a:gd name="connsiteX4" fmla="*/ 6830867 w 6830867"/>
              <a:gd name="connsiteY4" fmla="*/ 967244 h 2774452"/>
              <a:gd name="connsiteX5" fmla="*/ 6830867 w 6830867"/>
              <a:gd name="connsiteY5" fmla="*/ 967244 h 2774452"/>
              <a:gd name="connsiteX0" fmla="*/ 0 w 6830867"/>
              <a:gd name="connsiteY0" fmla="*/ 0 h 2774452"/>
              <a:gd name="connsiteX1" fmla="*/ 1179873 w 6830867"/>
              <a:gd name="connsiteY1" fmla="*/ 1111745 h 2774452"/>
              <a:gd name="connsiteX2" fmla="*/ 5089161 w 6830867"/>
              <a:gd name="connsiteY2" fmla="*/ 2774152 h 2774452"/>
              <a:gd name="connsiteX3" fmla="*/ 6341498 w 6830867"/>
              <a:gd name="connsiteY3" fmla="*/ 1246866 h 2774452"/>
              <a:gd name="connsiteX4" fmla="*/ 6830867 w 6830867"/>
              <a:gd name="connsiteY4" fmla="*/ 967244 h 2774452"/>
              <a:gd name="connsiteX5" fmla="*/ 6830867 w 6830867"/>
              <a:gd name="connsiteY5" fmla="*/ 967244 h 2774452"/>
              <a:gd name="connsiteX0" fmla="*/ 0 w 6830867"/>
              <a:gd name="connsiteY0" fmla="*/ 0 h 2774738"/>
              <a:gd name="connsiteX1" fmla="*/ 1179873 w 6830867"/>
              <a:gd name="connsiteY1" fmla="*/ 1111745 h 2774738"/>
              <a:gd name="connsiteX2" fmla="*/ 5089161 w 6830867"/>
              <a:gd name="connsiteY2" fmla="*/ 2774152 h 2774738"/>
              <a:gd name="connsiteX3" fmla="*/ 6367799 w 6830867"/>
              <a:gd name="connsiteY3" fmla="*/ 1297666 h 2774738"/>
              <a:gd name="connsiteX4" fmla="*/ 6830867 w 6830867"/>
              <a:gd name="connsiteY4" fmla="*/ 967244 h 2774738"/>
              <a:gd name="connsiteX5" fmla="*/ 6830867 w 6830867"/>
              <a:gd name="connsiteY5" fmla="*/ 967244 h 2774738"/>
              <a:gd name="connsiteX0" fmla="*/ 0 w 6830867"/>
              <a:gd name="connsiteY0" fmla="*/ 0 h 2533553"/>
              <a:gd name="connsiteX1" fmla="*/ 1179873 w 6830867"/>
              <a:gd name="connsiteY1" fmla="*/ 1111745 h 2533553"/>
              <a:gd name="connsiteX2" fmla="*/ 5089162 w 6830867"/>
              <a:gd name="connsiteY2" fmla="*/ 2532852 h 2533553"/>
              <a:gd name="connsiteX3" fmla="*/ 6367799 w 6830867"/>
              <a:gd name="connsiteY3" fmla="*/ 1297666 h 2533553"/>
              <a:gd name="connsiteX4" fmla="*/ 6830867 w 6830867"/>
              <a:gd name="connsiteY4" fmla="*/ 967244 h 2533553"/>
              <a:gd name="connsiteX5" fmla="*/ 6830867 w 6830867"/>
              <a:gd name="connsiteY5" fmla="*/ 967244 h 2533553"/>
              <a:gd name="connsiteX0" fmla="*/ 0 w 6830867"/>
              <a:gd name="connsiteY0" fmla="*/ 0 h 2546245"/>
              <a:gd name="connsiteX1" fmla="*/ 1179873 w 6830867"/>
              <a:gd name="connsiteY1" fmla="*/ 1111745 h 2546245"/>
              <a:gd name="connsiteX2" fmla="*/ 4931358 w 6830867"/>
              <a:gd name="connsiteY2" fmla="*/ 2545552 h 2546245"/>
              <a:gd name="connsiteX3" fmla="*/ 6367799 w 6830867"/>
              <a:gd name="connsiteY3" fmla="*/ 1297666 h 2546245"/>
              <a:gd name="connsiteX4" fmla="*/ 6830867 w 6830867"/>
              <a:gd name="connsiteY4" fmla="*/ 967244 h 2546245"/>
              <a:gd name="connsiteX5" fmla="*/ 6830867 w 6830867"/>
              <a:gd name="connsiteY5" fmla="*/ 967244 h 254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0867" h="2546245">
                <a:moveTo>
                  <a:pt x="0" y="0"/>
                </a:moveTo>
                <a:cubicBezTo>
                  <a:pt x="216371" y="210691"/>
                  <a:pt x="336063" y="602820"/>
                  <a:pt x="1179873" y="1111745"/>
                </a:cubicBezTo>
                <a:cubicBezTo>
                  <a:pt x="2023683" y="1620670"/>
                  <a:pt x="4066704" y="2514565"/>
                  <a:pt x="4931358" y="2545552"/>
                </a:cubicBezTo>
                <a:cubicBezTo>
                  <a:pt x="5796012" y="2576539"/>
                  <a:pt x="6051214" y="1560717"/>
                  <a:pt x="6367799" y="1297666"/>
                </a:cubicBezTo>
                <a:cubicBezTo>
                  <a:pt x="6684384" y="1034615"/>
                  <a:pt x="6830867" y="967244"/>
                  <a:pt x="6830867" y="967244"/>
                </a:cubicBezTo>
                <a:lnTo>
                  <a:pt x="6830867" y="967244"/>
                </a:lnTo>
              </a:path>
            </a:pathLst>
          </a:custGeom>
          <a:ln w="50800" cmpd="sng">
            <a:solidFill>
              <a:srgbClr val="72772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161818"/>
              </a:solidFill>
            </a:endParaRPr>
          </a:p>
        </p:txBody>
      </p:sp>
      <p:grpSp>
        <p:nvGrpSpPr>
          <p:cNvPr id="30" name="Group 29">
            <a:extLst>
              <a:ext uri="{FF2B5EF4-FFF2-40B4-BE49-F238E27FC236}">
                <a16:creationId xmlns:a16="http://schemas.microsoft.com/office/drawing/2014/main" id="{E77F6650-6D61-43F3-88E8-8302A24A2441}"/>
              </a:ext>
            </a:extLst>
          </p:cNvPr>
          <p:cNvGrpSpPr/>
          <p:nvPr/>
        </p:nvGrpSpPr>
        <p:grpSpPr>
          <a:xfrm>
            <a:off x="8171688" y="2042179"/>
            <a:ext cx="2714836" cy="2650414"/>
            <a:chOff x="8167809" y="2359905"/>
            <a:chExt cx="2714836" cy="1933791"/>
          </a:xfrm>
        </p:grpSpPr>
        <p:cxnSp>
          <p:nvCxnSpPr>
            <p:cNvPr id="31" name="Straight Arrow Connector 30">
              <a:extLst>
                <a:ext uri="{FF2B5EF4-FFF2-40B4-BE49-F238E27FC236}">
                  <a16:creationId xmlns:a16="http://schemas.microsoft.com/office/drawing/2014/main" id="{49C240F2-8359-41B0-9B8A-8B610B4080AD}"/>
                </a:ext>
              </a:extLst>
            </p:cNvPr>
            <p:cNvCxnSpPr/>
            <p:nvPr/>
          </p:nvCxnSpPr>
          <p:spPr>
            <a:xfrm flipV="1">
              <a:off x="8167809" y="2359905"/>
              <a:ext cx="2714836" cy="937295"/>
            </a:xfrm>
            <a:prstGeom prst="straightConnector1">
              <a:avLst/>
            </a:prstGeom>
            <a:ln w="50800" cap="rnd" cmpd="sng">
              <a:solidFill>
                <a:srgbClr val="727724"/>
              </a:solidFill>
              <a:prstDash val="sysDot"/>
              <a:headEnd type="ova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D732B6D1-676C-4D28-831D-ED94B91E3300}"/>
                </a:ext>
              </a:extLst>
            </p:cNvPr>
            <p:cNvCxnSpPr>
              <a:cxnSpLocks/>
            </p:cNvCxnSpPr>
            <p:nvPr/>
          </p:nvCxnSpPr>
          <p:spPr>
            <a:xfrm>
              <a:off x="8167809" y="3297200"/>
              <a:ext cx="2646442" cy="996496"/>
            </a:xfrm>
            <a:prstGeom prst="straightConnector1">
              <a:avLst/>
            </a:prstGeom>
            <a:ln w="50800" cap="rnd" cmpd="sng">
              <a:solidFill>
                <a:srgbClr val="727724"/>
              </a:solidFill>
              <a:prstDash val="sysDot"/>
              <a:headEnd type="oval"/>
              <a:tailEnd type="triangle"/>
            </a:ln>
          </p:spPr>
          <p:style>
            <a:lnRef idx="2">
              <a:schemeClr val="accent1"/>
            </a:lnRef>
            <a:fillRef idx="0">
              <a:schemeClr val="accent1"/>
            </a:fillRef>
            <a:effectRef idx="1">
              <a:schemeClr val="accent1"/>
            </a:effectRef>
            <a:fontRef idx="minor">
              <a:schemeClr val="tx1"/>
            </a:fontRef>
          </p:style>
        </p:cxnSp>
      </p:grpSp>
      <p:grpSp>
        <p:nvGrpSpPr>
          <p:cNvPr id="33" name="Group 32">
            <a:extLst>
              <a:ext uri="{FF2B5EF4-FFF2-40B4-BE49-F238E27FC236}">
                <a16:creationId xmlns:a16="http://schemas.microsoft.com/office/drawing/2014/main" id="{49570C06-48BF-48AD-B258-E8D4123C62AE}"/>
              </a:ext>
            </a:extLst>
          </p:cNvPr>
          <p:cNvGrpSpPr/>
          <p:nvPr/>
        </p:nvGrpSpPr>
        <p:grpSpPr>
          <a:xfrm>
            <a:off x="6298834" y="3881359"/>
            <a:ext cx="475488" cy="1699413"/>
            <a:chOff x="6298834" y="3881359"/>
            <a:chExt cx="475488" cy="1699413"/>
          </a:xfrm>
        </p:grpSpPr>
        <p:sp>
          <p:nvSpPr>
            <p:cNvPr id="34" name="TextBox 33">
              <a:extLst>
                <a:ext uri="{FF2B5EF4-FFF2-40B4-BE49-F238E27FC236}">
                  <a16:creationId xmlns:a16="http://schemas.microsoft.com/office/drawing/2014/main" id="{0BFA261E-A4C3-4171-A190-8DDF85356660}"/>
                </a:ext>
              </a:extLst>
            </p:cNvPr>
            <p:cNvSpPr txBox="1"/>
            <p:nvPr/>
          </p:nvSpPr>
          <p:spPr>
            <a:xfrm>
              <a:off x="6298834" y="3881359"/>
              <a:ext cx="475488" cy="476071"/>
            </a:xfrm>
            <a:prstGeom prst="ellipse">
              <a:avLst/>
            </a:prstGeom>
            <a:solidFill>
              <a:schemeClr val="bg1">
                <a:lumMod val="95000"/>
              </a:schemeClr>
            </a:solidFill>
          </p:spPr>
          <p:txBody>
            <a:bodyPr wrap="square" lIns="0" rIns="0" rtlCol="0">
              <a:spAutoFit/>
            </a:bodyPr>
            <a:lstStyle/>
            <a:p>
              <a:pPr algn="ctr"/>
              <a:r>
                <a:rPr lang="en-US" sz="1600" b="1" dirty="0">
                  <a:solidFill>
                    <a:srgbClr val="161818"/>
                  </a:solidFill>
                  <a:latin typeface="+mj-lt"/>
                  <a:cs typeface="Gibson Light"/>
                </a:rPr>
                <a:t>53</a:t>
              </a:r>
            </a:p>
          </p:txBody>
        </p:sp>
        <p:cxnSp>
          <p:nvCxnSpPr>
            <p:cNvPr id="35" name="Straight Connector 34">
              <a:extLst>
                <a:ext uri="{FF2B5EF4-FFF2-40B4-BE49-F238E27FC236}">
                  <a16:creationId xmlns:a16="http://schemas.microsoft.com/office/drawing/2014/main" id="{55330BB3-F4C6-421E-9F33-506631E7D38E}"/>
                </a:ext>
              </a:extLst>
            </p:cNvPr>
            <p:cNvCxnSpPr/>
            <p:nvPr/>
          </p:nvCxnSpPr>
          <p:spPr>
            <a:xfrm>
              <a:off x="6536578" y="4357430"/>
              <a:ext cx="0" cy="1223342"/>
            </a:xfrm>
            <a:prstGeom prst="line">
              <a:avLst/>
            </a:prstGeom>
            <a:ln w="15875" cap="rnd">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grpSp>
      <p:grpSp>
        <p:nvGrpSpPr>
          <p:cNvPr id="36" name="Group 35">
            <a:extLst>
              <a:ext uri="{FF2B5EF4-FFF2-40B4-BE49-F238E27FC236}">
                <a16:creationId xmlns:a16="http://schemas.microsoft.com/office/drawing/2014/main" id="{34663818-8B9A-4ED2-B522-543EEC3044BC}"/>
              </a:ext>
            </a:extLst>
          </p:cNvPr>
          <p:cNvGrpSpPr/>
          <p:nvPr/>
        </p:nvGrpSpPr>
        <p:grpSpPr>
          <a:xfrm>
            <a:off x="7942640" y="2121013"/>
            <a:ext cx="475488" cy="3424806"/>
            <a:chOff x="7919336" y="2121013"/>
            <a:chExt cx="475488" cy="3424806"/>
          </a:xfrm>
        </p:grpSpPr>
        <p:sp>
          <p:nvSpPr>
            <p:cNvPr id="37" name="TextBox 36">
              <a:extLst>
                <a:ext uri="{FF2B5EF4-FFF2-40B4-BE49-F238E27FC236}">
                  <a16:creationId xmlns:a16="http://schemas.microsoft.com/office/drawing/2014/main" id="{E4CF003F-7A6F-4290-8265-3BDF6532FAD5}"/>
                </a:ext>
              </a:extLst>
            </p:cNvPr>
            <p:cNvSpPr txBox="1"/>
            <p:nvPr/>
          </p:nvSpPr>
          <p:spPr>
            <a:xfrm>
              <a:off x="7919336" y="2121013"/>
              <a:ext cx="475488" cy="476071"/>
            </a:xfrm>
            <a:prstGeom prst="ellipse">
              <a:avLst/>
            </a:prstGeom>
            <a:solidFill>
              <a:schemeClr val="bg1">
                <a:lumMod val="95000"/>
              </a:schemeClr>
            </a:solidFill>
          </p:spPr>
          <p:txBody>
            <a:bodyPr wrap="square" lIns="0" rIns="0" rtlCol="0">
              <a:spAutoFit/>
            </a:bodyPr>
            <a:lstStyle/>
            <a:p>
              <a:pPr algn="ctr"/>
              <a:r>
                <a:rPr lang="en-US" sz="1600" b="1" dirty="0">
                  <a:solidFill>
                    <a:srgbClr val="161818"/>
                  </a:solidFill>
                  <a:latin typeface="+mj-lt"/>
                  <a:cs typeface="Gibson Light"/>
                </a:rPr>
                <a:t>66</a:t>
              </a:r>
            </a:p>
          </p:txBody>
        </p:sp>
        <p:cxnSp>
          <p:nvCxnSpPr>
            <p:cNvPr id="38" name="Straight Connector 37">
              <a:extLst>
                <a:ext uri="{FF2B5EF4-FFF2-40B4-BE49-F238E27FC236}">
                  <a16:creationId xmlns:a16="http://schemas.microsoft.com/office/drawing/2014/main" id="{25789803-5C8B-4903-A35F-50FEB584596B}"/>
                </a:ext>
              </a:extLst>
            </p:cNvPr>
            <p:cNvCxnSpPr/>
            <p:nvPr/>
          </p:nvCxnSpPr>
          <p:spPr>
            <a:xfrm>
              <a:off x="8157080" y="2599086"/>
              <a:ext cx="0" cy="2946733"/>
            </a:xfrm>
            <a:prstGeom prst="line">
              <a:avLst/>
            </a:prstGeom>
            <a:ln w="15875" cap="rnd">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5164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3000"/>
                                        <p:tgtEl>
                                          <p:spTgt spid="29"/>
                                        </p:tgtEl>
                                      </p:cBhvr>
                                    </p:animEffect>
                                  </p:childTnLst>
                                </p:cTn>
                              </p:par>
                            </p:childTnLst>
                          </p:cTn>
                        </p:par>
                        <p:par>
                          <p:cTn id="8" fill="hold">
                            <p:stCondLst>
                              <p:cond delay="3000"/>
                            </p:stCondLst>
                            <p:childTnLst>
                              <p:par>
                                <p:cTn id="9" presetID="1"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63831" y="1900907"/>
            <a:ext cx="184731" cy="369332"/>
          </a:xfrm>
          <a:prstGeom prst="rect">
            <a:avLst/>
          </a:prstGeom>
          <a:noFill/>
        </p:spPr>
        <p:txBody>
          <a:bodyPr wrap="none" rtlCol="0">
            <a:spAutoFit/>
          </a:bodyPr>
          <a:lstStyle/>
          <a:p>
            <a:endParaRPr lang="en-US" dirty="0">
              <a:solidFill>
                <a:srgbClr val="161818"/>
              </a:solidFill>
            </a:endParaRPr>
          </a:p>
        </p:txBody>
      </p:sp>
      <p:graphicFrame>
        <p:nvGraphicFramePr>
          <p:cNvPr id="6" name="Chart 5"/>
          <p:cNvGraphicFramePr>
            <a:graphicFrameLocks/>
          </p:cNvGraphicFramePr>
          <p:nvPr/>
        </p:nvGraphicFramePr>
        <p:xfrm>
          <a:off x="211677" y="964177"/>
          <a:ext cx="11383511" cy="5620443"/>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9194F1E7-1054-4892-8BE7-1AA69EE99E04}"/>
              </a:ext>
            </a:extLst>
          </p:cNvPr>
          <p:cNvSpPr txBox="1"/>
          <p:nvPr/>
        </p:nvSpPr>
        <p:spPr>
          <a:xfrm>
            <a:off x="1866900" y="688694"/>
            <a:ext cx="8458199" cy="646331"/>
          </a:xfrm>
          <a:prstGeom prst="rect">
            <a:avLst/>
          </a:prstGeom>
          <a:noFill/>
        </p:spPr>
        <p:txBody>
          <a:bodyPr wrap="square">
            <a:spAutoFit/>
          </a:bodyPr>
          <a:lstStyle/>
          <a:p>
            <a:pPr algn="ctr"/>
            <a:r>
              <a:rPr lang="en-US" sz="3600" dirty="0">
                <a:solidFill>
                  <a:srgbClr val="000000"/>
                </a:solidFill>
                <a:latin typeface="Poppins Medium" panose="00000600000000000000" pitchFamily="2" charset="0"/>
                <a:cs typeface="Poppins Medium" panose="00000600000000000000" pitchFamily="2" charset="0"/>
              </a:rPr>
              <a:t>Happiness as we age</a:t>
            </a:r>
          </a:p>
        </p:txBody>
      </p:sp>
      <p:sp>
        <p:nvSpPr>
          <p:cNvPr id="15" name="TextBox 14">
            <a:extLst>
              <a:ext uri="{FF2B5EF4-FFF2-40B4-BE49-F238E27FC236}">
                <a16:creationId xmlns:a16="http://schemas.microsoft.com/office/drawing/2014/main" id="{2AF8F61A-C630-47FD-B694-2CBE16DB5C2D}"/>
              </a:ext>
            </a:extLst>
          </p:cNvPr>
          <p:cNvSpPr txBox="1"/>
          <p:nvPr/>
        </p:nvSpPr>
        <p:spPr>
          <a:xfrm>
            <a:off x="8841996" y="6257874"/>
            <a:ext cx="2740404" cy="253916"/>
          </a:xfrm>
          <a:prstGeom prst="rect">
            <a:avLst/>
          </a:prstGeom>
          <a:noFill/>
        </p:spPr>
        <p:txBody>
          <a:bodyPr wrap="square">
            <a:spAutoFit/>
          </a:bodyPr>
          <a:lstStyle/>
          <a:p>
            <a:pPr algn="r"/>
            <a:r>
              <a:rPr lang="en-US" sz="1050" dirty="0">
                <a:solidFill>
                  <a:schemeClr val="bg1">
                    <a:lumMod val="65000"/>
                  </a:schemeClr>
                </a:solidFill>
                <a:latin typeface="+mj-lt"/>
                <a:ea typeface="Arial" charset="0"/>
                <a:cs typeface="Arial" charset="0"/>
              </a:rPr>
              <a:t>BLANCHFLOWER &amp; OSWALD (2017)</a:t>
            </a:r>
          </a:p>
        </p:txBody>
      </p:sp>
      <p:cxnSp>
        <p:nvCxnSpPr>
          <p:cNvPr id="16" name="Straight Connector 15">
            <a:extLst>
              <a:ext uri="{FF2B5EF4-FFF2-40B4-BE49-F238E27FC236}">
                <a16:creationId xmlns:a16="http://schemas.microsoft.com/office/drawing/2014/main" id="{8A3601ED-2AF1-458B-8B3B-1B2CC93DC25A}"/>
              </a:ext>
            </a:extLst>
          </p:cNvPr>
          <p:cNvCxnSpPr/>
          <p:nvPr/>
        </p:nvCxnSpPr>
        <p:spPr>
          <a:xfrm>
            <a:off x="8610600" y="6172200"/>
            <a:ext cx="285166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AFBC78C-D5F6-431F-9FB4-1413C3041427}"/>
              </a:ext>
            </a:extLst>
          </p:cNvPr>
          <p:cNvSpPr/>
          <p:nvPr/>
        </p:nvSpPr>
        <p:spPr>
          <a:xfrm>
            <a:off x="1514715" y="1335025"/>
            <a:ext cx="9943428" cy="4222445"/>
          </a:xfrm>
          <a:prstGeom prst="rect">
            <a:avLst/>
          </a:prstGeom>
          <a:solidFill>
            <a:schemeClr val="bg1">
              <a:alpha val="9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9" name="Freeform 25">
            <a:extLst>
              <a:ext uri="{FF2B5EF4-FFF2-40B4-BE49-F238E27FC236}">
                <a16:creationId xmlns:a16="http://schemas.microsoft.com/office/drawing/2014/main" id="{380AC3F6-4C69-4406-AF1E-1927B9A7E086}"/>
              </a:ext>
            </a:extLst>
          </p:cNvPr>
          <p:cNvSpPr/>
          <p:nvPr/>
        </p:nvSpPr>
        <p:spPr>
          <a:xfrm>
            <a:off x="1629134" y="2329954"/>
            <a:ext cx="6596934" cy="2546245"/>
          </a:xfrm>
          <a:custGeom>
            <a:avLst/>
            <a:gdLst>
              <a:gd name="connsiteX0" fmla="*/ 0 w 6804566"/>
              <a:gd name="connsiteY0" fmla="*/ 0 h 3035886"/>
              <a:gd name="connsiteX1" fmla="*/ 4485887 w 6804566"/>
              <a:gd name="connsiteY1" fmla="*/ 3005927 h 3035886"/>
              <a:gd name="connsiteX2" fmla="*/ 6315197 w 6804566"/>
              <a:gd name="connsiteY2" fmla="*/ 1526266 h 3035886"/>
              <a:gd name="connsiteX3" fmla="*/ 6804566 w 6804566"/>
              <a:gd name="connsiteY3" fmla="*/ 1246644 h 3035886"/>
              <a:gd name="connsiteX4" fmla="*/ 6804566 w 6804566"/>
              <a:gd name="connsiteY4" fmla="*/ 1246644 h 3035886"/>
              <a:gd name="connsiteX0" fmla="*/ 0 w 6804566"/>
              <a:gd name="connsiteY0" fmla="*/ 0 h 3082795"/>
              <a:gd name="connsiteX1" fmla="*/ 5062860 w 6804566"/>
              <a:gd name="connsiteY1" fmla="*/ 3053552 h 3082795"/>
              <a:gd name="connsiteX2" fmla="*/ 6315197 w 6804566"/>
              <a:gd name="connsiteY2" fmla="*/ 1526266 h 3082795"/>
              <a:gd name="connsiteX3" fmla="*/ 6804566 w 6804566"/>
              <a:gd name="connsiteY3" fmla="*/ 1246644 h 3082795"/>
              <a:gd name="connsiteX4" fmla="*/ 6804566 w 6804566"/>
              <a:gd name="connsiteY4" fmla="*/ 1246644 h 3082795"/>
              <a:gd name="connsiteX0" fmla="*/ 0 w 6804566"/>
              <a:gd name="connsiteY0" fmla="*/ 0 h 3053859"/>
              <a:gd name="connsiteX1" fmla="*/ 5062860 w 6804566"/>
              <a:gd name="connsiteY1" fmla="*/ 3053552 h 3053859"/>
              <a:gd name="connsiteX2" fmla="*/ 6315197 w 6804566"/>
              <a:gd name="connsiteY2" fmla="*/ 1526266 h 3053859"/>
              <a:gd name="connsiteX3" fmla="*/ 6804566 w 6804566"/>
              <a:gd name="connsiteY3" fmla="*/ 1246644 h 3053859"/>
              <a:gd name="connsiteX4" fmla="*/ 6804566 w 6804566"/>
              <a:gd name="connsiteY4" fmla="*/ 1246644 h 3053859"/>
              <a:gd name="connsiteX0" fmla="*/ 0 w 6804566"/>
              <a:gd name="connsiteY0" fmla="*/ 0 h 3053852"/>
              <a:gd name="connsiteX1" fmla="*/ 1153572 w 6804566"/>
              <a:gd name="connsiteY1" fmla="*/ 1391145 h 3053852"/>
              <a:gd name="connsiteX2" fmla="*/ 5062860 w 6804566"/>
              <a:gd name="connsiteY2" fmla="*/ 3053552 h 3053852"/>
              <a:gd name="connsiteX3" fmla="*/ 6315197 w 6804566"/>
              <a:gd name="connsiteY3" fmla="*/ 1526266 h 3053852"/>
              <a:gd name="connsiteX4" fmla="*/ 6804566 w 6804566"/>
              <a:gd name="connsiteY4" fmla="*/ 1246644 h 3053852"/>
              <a:gd name="connsiteX5" fmla="*/ 6804566 w 6804566"/>
              <a:gd name="connsiteY5" fmla="*/ 1246644 h 3053852"/>
              <a:gd name="connsiteX0" fmla="*/ 0 w 6751965"/>
              <a:gd name="connsiteY0" fmla="*/ 0 h 2533152"/>
              <a:gd name="connsiteX1" fmla="*/ 1100971 w 6751965"/>
              <a:gd name="connsiteY1" fmla="*/ 870445 h 2533152"/>
              <a:gd name="connsiteX2" fmla="*/ 5010259 w 6751965"/>
              <a:gd name="connsiteY2" fmla="*/ 2532852 h 2533152"/>
              <a:gd name="connsiteX3" fmla="*/ 6262596 w 6751965"/>
              <a:gd name="connsiteY3" fmla="*/ 1005566 h 2533152"/>
              <a:gd name="connsiteX4" fmla="*/ 6751965 w 6751965"/>
              <a:gd name="connsiteY4" fmla="*/ 725944 h 2533152"/>
              <a:gd name="connsiteX5" fmla="*/ 6751965 w 6751965"/>
              <a:gd name="connsiteY5" fmla="*/ 725944 h 2533152"/>
              <a:gd name="connsiteX0" fmla="*/ 0 w 6830867"/>
              <a:gd name="connsiteY0" fmla="*/ 0 h 2774452"/>
              <a:gd name="connsiteX1" fmla="*/ 1179873 w 6830867"/>
              <a:gd name="connsiteY1" fmla="*/ 1111745 h 2774452"/>
              <a:gd name="connsiteX2" fmla="*/ 5089161 w 6830867"/>
              <a:gd name="connsiteY2" fmla="*/ 2774152 h 2774452"/>
              <a:gd name="connsiteX3" fmla="*/ 6341498 w 6830867"/>
              <a:gd name="connsiteY3" fmla="*/ 1246866 h 2774452"/>
              <a:gd name="connsiteX4" fmla="*/ 6830867 w 6830867"/>
              <a:gd name="connsiteY4" fmla="*/ 967244 h 2774452"/>
              <a:gd name="connsiteX5" fmla="*/ 6830867 w 6830867"/>
              <a:gd name="connsiteY5" fmla="*/ 967244 h 2774452"/>
              <a:gd name="connsiteX0" fmla="*/ 0 w 6830867"/>
              <a:gd name="connsiteY0" fmla="*/ 0 h 2774452"/>
              <a:gd name="connsiteX1" fmla="*/ 1179873 w 6830867"/>
              <a:gd name="connsiteY1" fmla="*/ 1111745 h 2774452"/>
              <a:gd name="connsiteX2" fmla="*/ 5089161 w 6830867"/>
              <a:gd name="connsiteY2" fmla="*/ 2774152 h 2774452"/>
              <a:gd name="connsiteX3" fmla="*/ 6341498 w 6830867"/>
              <a:gd name="connsiteY3" fmla="*/ 1246866 h 2774452"/>
              <a:gd name="connsiteX4" fmla="*/ 6830867 w 6830867"/>
              <a:gd name="connsiteY4" fmla="*/ 967244 h 2774452"/>
              <a:gd name="connsiteX5" fmla="*/ 6830867 w 6830867"/>
              <a:gd name="connsiteY5" fmla="*/ 967244 h 2774452"/>
              <a:gd name="connsiteX0" fmla="*/ 0 w 6830867"/>
              <a:gd name="connsiteY0" fmla="*/ 0 h 2774738"/>
              <a:gd name="connsiteX1" fmla="*/ 1179873 w 6830867"/>
              <a:gd name="connsiteY1" fmla="*/ 1111745 h 2774738"/>
              <a:gd name="connsiteX2" fmla="*/ 5089161 w 6830867"/>
              <a:gd name="connsiteY2" fmla="*/ 2774152 h 2774738"/>
              <a:gd name="connsiteX3" fmla="*/ 6367799 w 6830867"/>
              <a:gd name="connsiteY3" fmla="*/ 1297666 h 2774738"/>
              <a:gd name="connsiteX4" fmla="*/ 6830867 w 6830867"/>
              <a:gd name="connsiteY4" fmla="*/ 967244 h 2774738"/>
              <a:gd name="connsiteX5" fmla="*/ 6830867 w 6830867"/>
              <a:gd name="connsiteY5" fmla="*/ 967244 h 2774738"/>
              <a:gd name="connsiteX0" fmla="*/ 0 w 6830867"/>
              <a:gd name="connsiteY0" fmla="*/ 0 h 2533553"/>
              <a:gd name="connsiteX1" fmla="*/ 1179873 w 6830867"/>
              <a:gd name="connsiteY1" fmla="*/ 1111745 h 2533553"/>
              <a:gd name="connsiteX2" fmla="*/ 5089162 w 6830867"/>
              <a:gd name="connsiteY2" fmla="*/ 2532852 h 2533553"/>
              <a:gd name="connsiteX3" fmla="*/ 6367799 w 6830867"/>
              <a:gd name="connsiteY3" fmla="*/ 1297666 h 2533553"/>
              <a:gd name="connsiteX4" fmla="*/ 6830867 w 6830867"/>
              <a:gd name="connsiteY4" fmla="*/ 967244 h 2533553"/>
              <a:gd name="connsiteX5" fmla="*/ 6830867 w 6830867"/>
              <a:gd name="connsiteY5" fmla="*/ 967244 h 2533553"/>
              <a:gd name="connsiteX0" fmla="*/ 0 w 6830867"/>
              <a:gd name="connsiteY0" fmla="*/ 0 h 2546245"/>
              <a:gd name="connsiteX1" fmla="*/ 1179873 w 6830867"/>
              <a:gd name="connsiteY1" fmla="*/ 1111745 h 2546245"/>
              <a:gd name="connsiteX2" fmla="*/ 4931358 w 6830867"/>
              <a:gd name="connsiteY2" fmla="*/ 2545552 h 2546245"/>
              <a:gd name="connsiteX3" fmla="*/ 6367799 w 6830867"/>
              <a:gd name="connsiteY3" fmla="*/ 1297666 h 2546245"/>
              <a:gd name="connsiteX4" fmla="*/ 6830867 w 6830867"/>
              <a:gd name="connsiteY4" fmla="*/ 967244 h 2546245"/>
              <a:gd name="connsiteX5" fmla="*/ 6830867 w 6830867"/>
              <a:gd name="connsiteY5" fmla="*/ 967244 h 254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0867" h="2546245">
                <a:moveTo>
                  <a:pt x="0" y="0"/>
                </a:moveTo>
                <a:cubicBezTo>
                  <a:pt x="216371" y="210691"/>
                  <a:pt x="336063" y="602820"/>
                  <a:pt x="1179873" y="1111745"/>
                </a:cubicBezTo>
                <a:cubicBezTo>
                  <a:pt x="2023683" y="1620670"/>
                  <a:pt x="4066704" y="2514565"/>
                  <a:pt x="4931358" y="2545552"/>
                </a:cubicBezTo>
                <a:cubicBezTo>
                  <a:pt x="5796012" y="2576539"/>
                  <a:pt x="6051214" y="1560717"/>
                  <a:pt x="6367799" y="1297666"/>
                </a:cubicBezTo>
                <a:cubicBezTo>
                  <a:pt x="6684384" y="1034615"/>
                  <a:pt x="6830867" y="967244"/>
                  <a:pt x="6830867" y="967244"/>
                </a:cubicBezTo>
                <a:lnTo>
                  <a:pt x="6830867" y="967244"/>
                </a:lnTo>
              </a:path>
            </a:pathLst>
          </a:custGeom>
          <a:ln w="50800" cmpd="sng">
            <a:solidFill>
              <a:srgbClr val="72772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161818"/>
              </a:solidFill>
            </a:endParaRPr>
          </a:p>
        </p:txBody>
      </p:sp>
      <p:grpSp>
        <p:nvGrpSpPr>
          <p:cNvPr id="30" name="Group 29">
            <a:extLst>
              <a:ext uri="{FF2B5EF4-FFF2-40B4-BE49-F238E27FC236}">
                <a16:creationId xmlns:a16="http://schemas.microsoft.com/office/drawing/2014/main" id="{E77F6650-6D61-43F3-88E8-8302A24A2441}"/>
              </a:ext>
            </a:extLst>
          </p:cNvPr>
          <p:cNvGrpSpPr/>
          <p:nvPr/>
        </p:nvGrpSpPr>
        <p:grpSpPr>
          <a:xfrm>
            <a:off x="8171688" y="2042179"/>
            <a:ext cx="2714836" cy="2650414"/>
            <a:chOff x="8167809" y="2359905"/>
            <a:chExt cx="2714836" cy="1933791"/>
          </a:xfrm>
        </p:grpSpPr>
        <p:cxnSp>
          <p:nvCxnSpPr>
            <p:cNvPr id="31" name="Straight Arrow Connector 30">
              <a:extLst>
                <a:ext uri="{FF2B5EF4-FFF2-40B4-BE49-F238E27FC236}">
                  <a16:creationId xmlns:a16="http://schemas.microsoft.com/office/drawing/2014/main" id="{49C240F2-8359-41B0-9B8A-8B610B4080AD}"/>
                </a:ext>
              </a:extLst>
            </p:cNvPr>
            <p:cNvCxnSpPr/>
            <p:nvPr/>
          </p:nvCxnSpPr>
          <p:spPr>
            <a:xfrm flipV="1">
              <a:off x="8167809" y="2359905"/>
              <a:ext cx="2714836" cy="937295"/>
            </a:xfrm>
            <a:prstGeom prst="straightConnector1">
              <a:avLst/>
            </a:prstGeom>
            <a:ln w="50800" cap="rnd" cmpd="sng">
              <a:solidFill>
                <a:srgbClr val="727724"/>
              </a:solidFill>
              <a:prstDash val="sysDot"/>
              <a:headEnd type="ova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D732B6D1-676C-4D28-831D-ED94B91E3300}"/>
                </a:ext>
              </a:extLst>
            </p:cNvPr>
            <p:cNvCxnSpPr>
              <a:cxnSpLocks/>
            </p:cNvCxnSpPr>
            <p:nvPr/>
          </p:nvCxnSpPr>
          <p:spPr>
            <a:xfrm>
              <a:off x="8167809" y="3297200"/>
              <a:ext cx="2646442" cy="996496"/>
            </a:xfrm>
            <a:prstGeom prst="straightConnector1">
              <a:avLst/>
            </a:prstGeom>
            <a:ln w="50800" cap="rnd" cmpd="sng">
              <a:solidFill>
                <a:srgbClr val="727724"/>
              </a:solidFill>
              <a:prstDash val="sysDot"/>
              <a:headEnd type="oval"/>
              <a:tailEnd type="triangle"/>
            </a:ln>
          </p:spPr>
          <p:style>
            <a:lnRef idx="2">
              <a:schemeClr val="accent1"/>
            </a:lnRef>
            <a:fillRef idx="0">
              <a:schemeClr val="accent1"/>
            </a:fillRef>
            <a:effectRef idx="1">
              <a:schemeClr val="accent1"/>
            </a:effectRef>
            <a:fontRef idx="minor">
              <a:schemeClr val="tx1"/>
            </a:fontRef>
          </p:style>
        </p:cxnSp>
      </p:grpSp>
      <p:grpSp>
        <p:nvGrpSpPr>
          <p:cNvPr id="33" name="Group 32">
            <a:extLst>
              <a:ext uri="{FF2B5EF4-FFF2-40B4-BE49-F238E27FC236}">
                <a16:creationId xmlns:a16="http://schemas.microsoft.com/office/drawing/2014/main" id="{49570C06-48BF-48AD-B258-E8D4123C62AE}"/>
              </a:ext>
            </a:extLst>
          </p:cNvPr>
          <p:cNvGrpSpPr/>
          <p:nvPr/>
        </p:nvGrpSpPr>
        <p:grpSpPr>
          <a:xfrm>
            <a:off x="6298834" y="3881359"/>
            <a:ext cx="475488" cy="1699413"/>
            <a:chOff x="6298834" y="3881359"/>
            <a:chExt cx="475488" cy="1699413"/>
          </a:xfrm>
        </p:grpSpPr>
        <p:sp>
          <p:nvSpPr>
            <p:cNvPr id="34" name="TextBox 33">
              <a:extLst>
                <a:ext uri="{FF2B5EF4-FFF2-40B4-BE49-F238E27FC236}">
                  <a16:creationId xmlns:a16="http://schemas.microsoft.com/office/drawing/2014/main" id="{0BFA261E-A4C3-4171-A190-8DDF85356660}"/>
                </a:ext>
              </a:extLst>
            </p:cNvPr>
            <p:cNvSpPr txBox="1"/>
            <p:nvPr/>
          </p:nvSpPr>
          <p:spPr>
            <a:xfrm>
              <a:off x="6298834" y="3881359"/>
              <a:ext cx="475488" cy="476071"/>
            </a:xfrm>
            <a:prstGeom prst="ellipse">
              <a:avLst/>
            </a:prstGeom>
            <a:solidFill>
              <a:schemeClr val="bg1">
                <a:lumMod val="95000"/>
              </a:schemeClr>
            </a:solidFill>
          </p:spPr>
          <p:txBody>
            <a:bodyPr wrap="square" lIns="0" rIns="0" rtlCol="0">
              <a:spAutoFit/>
            </a:bodyPr>
            <a:lstStyle/>
            <a:p>
              <a:pPr algn="ctr"/>
              <a:r>
                <a:rPr lang="en-US" sz="1600" b="1" dirty="0">
                  <a:solidFill>
                    <a:srgbClr val="161818"/>
                  </a:solidFill>
                  <a:latin typeface="+mj-lt"/>
                  <a:cs typeface="Gibson Light"/>
                </a:rPr>
                <a:t>53</a:t>
              </a:r>
            </a:p>
          </p:txBody>
        </p:sp>
        <p:cxnSp>
          <p:nvCxnSpPr>
            <p:cNvPr id="35" name="Straight Connector 34">
              <a:extLst>
                <a:ext uri="{FF2B5EF4-FFF2-40B4-BE49-F238E27FC236}">
                  <a16:creationId xmlns:a16="http://schemas.microsoft.com/office/drawing/2014/main" id="{55330BB3-F4C6-421E-9F33-506631E7D38E}"/>
                </a:ext>
              </a:extLst>
            </p:cNvPr>
            <p:cNvCxnSpPr/>
            <p:nvPr/>
          </p:nvCxnSpPr>
          <p:spPr>
            <a:xfrm>
              <a:off x="6536578" y="4357430"/>
              <a:ext cx="0" cy="1223342"/>
            </a:xfrm>
            <a:prstGeom prst="line">
              <a:avLst/>
            </a:prstGeom>
            <a:ln w="15875" cap="rnd">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grpSp>
      <p:grpSp>
        <p:nvGrpSpPr>
          <p:cNvPr id="36" name="Group 35">
            <a:extLst>
              <a:ext uri="{FF2B5EF4-FFF2-40B4-BE49-F238E27FC236}">
                <a16:creationId xmlns:a16="http://schemas.microsoft.com/office/drawing/2014/main" id="{34663818-8B9A-4ED2-B522-543EEC3044BC}"/>
              </a:ext>
            </a:extLst>
          </p:cNvPr>
          <p:cNvGrpSpPr/>
          <p:nvPr/>
        </p:nvGrpSpPr>
        <p:grpSpPr>
          <a:xfrm>
            <a:off x="7942640" y="2121013"/>
            <a:ext cx="475488" cy="3424806"/>
            <a:chOff x="7919336" y="2121013"/>
            <a:chExt cx="475488" cy="3424806"/>
          </a:xfrm>
        </p:grpSpPr>
        <p:sp>
          <p:nvSpPr>
            <p:cNvPr id="37" name="TextBox 36">
              <a:extLst>
                <a:ext uri="{FF2B5EF4-FFF2-40B4-BE49-F238E27FC236}">
                  <a16:creationId xmlns:a16="http://schemas.microsoft.com/office/drawing/2014/main" id="{E4CF003F-7A6F-4290-8265-3BDF6532FAD5}"/>
                </a:ext>
              </a:extLst>
            </p:cNvPr>
            <p:cNvSpPr txBox="1"/>
            <p:nvPr/>
          </p:nvSpPr>
          <p:spPr>
            <a:xfrm>
              <a:off x="7919336" y="2121013"/>
              <a:ext cx="475488" cy="476071"/>
            </a:xfrm>
            <a:prstGeom prst="ellipse">
              <a:avLst/>
            </a:prstGeom>
            <a:solidFill>
              <a:schemeClr val="bg1">
                <a:lumMod val="95000"/>
              </a:schemeClr>
            </a:solidFill>
          </p:spPr>
          <p:txBody>
            <a:bodyPr wrap="square" lIns="0" rIns="0" rtlCol="0">
              <a:spAutoFit/>
            </a:bodyPr>
            <a:lstStyle/>
            <a:p>
              <a:pPr algn="ctr"/>
              <a:r>
                <a:rPr lang="en-US" sz="1600" b="1" dirty="0">
                  <a:solidFill>
                    <a:srgbClr val="161818"/>
                  </a:solidFill>
                  <a:latin typeface="+mj-lt"/>
                  <a:cs typeface="Gibson Light"/>
                </a:rPr>
                <a:t>66</a:t>
              </a:r>
            </a:p>
          </p:txBody>
        </p:sp>
        <p:cxnSp>
          <p:nvCxnSpPr>
            <p:cNvPr id="38" name="Straight Connector 37">
              <a:extLst>
                <a:ext uri="{FF2B5EF4-FFF2-40B4-BE49-F238E27FC236}">
                  <a16:creationId xmlns:a16="http://schemas.microsoft.com/office/drawing/2014/main" id="{25789803-5C8B-4903-A35F-50FEB584596B}"/>
                </a:ext>
              </a:extLst>
            </p:cNvPr>
            <p:cNvCxnSpPr/>
            <p:nvPr/>
          </p:nvCxnSpPr>
          <p:spPr>
            <a:xfrm>
              <a:off x="8157080" y="2599086"/>
              <a:ext cx="0" cy="2946733"/>
            </a:xfrm>
            <a:prstGeom prst="line">
              <a:avLst/>
            </a:prstGeom>
            <a:ln w="15875" cap="rnd">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BCABBB8C-46D4-E34B-C556-B4A4676C00A0}"/>
              </a:ext>
            </a:extLst>
          </p:cNvPr>
          <p:cNvSpPr txBox="1"/>
          <p:nvPr/>
        </p:nvSpPr>
        <p:spPr>
          <a:xfrm>
            <a:off x="8517151" y="4744502"/>
            <a:ext cx="3129383" cy="461665"/>
          </a:xfrm>
          <a:prstGeom prst="rect">
            <a:avLst/>
          </a:prstGeom>
          <a:noFill/>
        </p:spPr>
        <p:txBody>
          <a:bodyPr wrap="none" rtlCol="0">
            <a:spAutoFit/>
          </a:bodyPr>
          <a:lstStyle/>
          <a:p>
            <a:r>
              <a:rPr lang="en-US" sz="2400" b="1" dirty="0">
                <a:solidFill>
                  <a:srgbClr val="FF0000"/>
                </a:solidFill>
              </a:rPr>
              <a:t>“STRIVER’S CURSE”</a:t>
            </a:r>
          </a:p>
        </p:txBody>
      </p:sp>
    </p:spTree>
    <p:extLst>
      <p:ext uri="{BB962C8B-B14F-4D97-AF65-F5344CB8AC3E}">
        <p14:creationId xmlns:p14="http://schemas.microsoft.com/office/powerpoint/2010/main" val="136315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B5C504-4151-4CB7-ACC2-055EA58B0A1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A4997E7-6665-4AE1-8DEA-930570E7FAFB}"/>
              </a:ext>
            </a:extLst>
          </p:cNvPr>
          <p:cNvSpPr/>
          <p:nvPr/>
        </p:nvSpPr>
        <p:spPr>
          <a:xfrm>
            <a:off x="3438291" y="1334693"/>
            <a:ext cx="4838700" cy="2926730"/>
          </a:xfrm>
          <a:prstGeom prst="rect">
            <a:avLst/>
          </a:prstGeom>
          <a:solidFill>
            <a:srgbClr val="00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35FB296-711B-42FC-A030-1C49553813BC}"/>
              </a:ext>
            </a:extLst>
          </p:cNvPr>
          <p:cNvSpPr txBox="1"/>
          <p:nvPr/>
        </p:nvSpPr>
        <p:spPr>
          <a:xfrm>
            <a:off x="3650222" y="1890117"/>
            <a:ext cx="4414838" cy="1815882"/>
          </a:xfrm>
          <a:prstGeom prst="rect">
            <a:avLst/>
          </a:prstGeom>
          <a:noFill/>
        </p:spPr>
        <p:txBody>
          <a:bodyPr wrap="square">
            <a:spAutoFit/>
          </a:bodyPr>
          <a:lstStyle/>
          <a:p>
            <a:pPr algn="ctr"/>
            <a:r>
              <a:rPr lang="en-US" sz="4000" b="1" dirty="0">
                <a:solidFill>
                  <a:schemeClr val="bg1"/>
                </a:solidFill>
              </a:rPr>
              <a:t>THE QUESTION:</a:t>
            </a:r>
          </a:p>
          <a:p>
            <a:pPr algn="ctr"/>
            <a:r>
              <a:rPr lang="en-US" sz="3600" dirty="0">
                <a:solidFill>
                  <a:schemeClr val="bg1"/>
                </a:solidFill>
              </a:rPr>
              <a:t>How do I avoid the striver’s curse?</a:t>
            </a:r>
          </a:p>
        </p:txBody>
      </p:sp>
    </p:spTree>
    <p:extLst>
      <p:ext uri="{BB962C8B-B14F-4D97-AF65-F5344CB8AC3E}">
        <p14:creationId xmlns:p14="http://schemas.microsoft.com/office/powerpoint/2010/main" val="354978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03C8A8C-83A9-4416-8DDF-8F3269544C9A}"/>
              </a:ext>
            </a:extLst>
          </p:cNvPr>
          <p:cNvPicPr>
            <a:picLocks noGrp="1" noChangeAspect="1"/>
          </p:cNvPicPr>
          <p:nvPr>
            <p:ph type="pic" sz="quarter" idx="10"/>
          </p:nvPr>
        </p:nvPicPr>
        <p:blipFill>
          <a:blip r:embed="rId3" cstate="print">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p:pic>
      <p:sp>
        <p:nvSpPr>
          <p:cNvPr id="18" name="Rectangle 17">
            <a:extLst>
              <a:ext uri="{FF2B5EF4-FFF2-40B4-BE49-F238E27FC236}">
                <a16:creationId xmlns:a16="http://schemas.microsoft.com/office/drawing/2014/main" id="{1AF90248-CD53-46D0-883C-7AF171E0A206}"/>
              </a:ext>
            </a:extLst>
          </p:cNvPr>
          <p:cNvSpPr/>
          <p:nvPr/>
        </p:nvSpPr>
        <p:spPr>
          <a:xfrm>
            <a:off x="-5" y="0"/>
            <a:ext cx="12192000" cy="6858000"/>
          </a:xfrm>
          <a:prstGeom prst="rect">
            <a:avLst/>
          </a:prstGeom>
          <a:solidFill>
            <a:srgbClr val="00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5C87C99-B372-4230-AD5D-C74E0F6BDF92}"/>
              </a:ext>
            </a:extLst>
          </p:cNvPr>
          <p:cNvGrpSpPr/>
          <p:nvPr/>
        </p:nvGrpSpPr>
        <p:grpSpPr>
          <a:xfrm>
            <a:off x="980700" y="287143"/>
            <a:ext cx="10230593" cy="6448193"/>
            <a:chOff x="1530158" y="685800"/>
            <a:chExt cx="9823642" cy="5486400"/>
          </a:xfrm>
        </p:grpSpPr>
        <p:sp>
          <p:nvSpPr>
            <p:cNvPr id="11" name="Rectangle 10">
              <a:extLst>
                <a:ext uri="{FF2B5EF4-FFF2-40B4-BE49-F238E27FC236}">
                  <a16:creationId xmlns:a16="http://schemas.microsoft.com/office/drawing/2014/main" id="{A54F57BF-5D3C-4420-9DA8-B60B95D73C37}"/>
                </a:ext>
              </a:extLst>
            </p:cNvPr>
            <p:cNvSpPr/>
            <p:nvPr/>
          </p:nvSpPr>
          <p:spPr>
            <a:xfrm>
              <a:off x="1530158" y="685800"/>
              <a:ext cx="9823642" cy="5486400"/>
            </a:xfrm>
            <a:prstGeom prst="rect">
              <a:avLst/>
            </a:prstGeom>
            <a:solidFill>
              <a:srgbClr val="727724">
                <a:alpha val="50000"/>
              </a:srgbClr>
            </a:solidFill>
            <a:ln w="12700" cap="flat" cmpd="sng" algn="ctr">
              <a:noFill/>
              <a:prstDash val="solid"/>
              <a:miter lim="800000"/>
            </a:ln>
            <a:effectLst/>
          </p:spPr>
          <p:txBody>
            <a:bodyPr rtlCol="0" anchor="ctr"/>
            <a:lstStyle/>
            <a:p>
              <a:pPr algn="ctr"/>
              <a:endParaRPr lang="en-US"/>
            </a:p>
          </p:txBody>
        </p:sp>
        <p:sp>
          <p:nvSpPr>
            <p:cNvPr id="12" name="Rectangle 11">
              <a:extLst>
                <a:ext uri="{FF2B5EF4-FFF2-40B4-BE49-F238E27FC236}">
                  <a16:creationId xmlns:a16="http://schemas.microsoft.com/office/drawing/2014/main" id="{7A84AE5C-E5F2-416D-B463-FDB1C9E6A17E}"/>
                </a:ext>
              </a:extLst>
            </p:cNvPr>
            <p:cNvSpPr/>
            <p:nvPr/>
          </p:nvSpPr>
          <p:spPr>
            <a:xfrm>
              <a:off x="1658611" y="823375"/>
              <a:ext cx="9566736" cy="5211250"/>
            </a:xfrm>
            <a:prstGeom prst="rect">
              <a:avLst/>
            </a:prstGeom>
            <a:solidFill>
              <a:srgbClr val="727724">
                <a:alpha val="60000"/>
              </a:srgbClr>
            </a:solidFill>
            <a:ln w="12700" cap="flat" cmpd="sng" algn="ctr">
              <a:noFill/>
              <a:prstDash val="solid"/>
              <a:miter lim="800000"/>
            </a:ln>
            <a:effectLst/>
          </p:spPr>
          <p:txBody>
            <a:bodyPr rtlCol="0" anchor="ctr"/>
            <a:lstStyle/>
            <a:p>
              <a:pPr algn="ctr"/>
              <a:endParaRPr lang="en-US"/>
            </a:p>
          </p:txBody>
        </p:sp>
        <p:sp>
          <p:nvSpPr>
            <p:cNvPr id="13" name="Rectangle 12">
              <a:extLst>
                <a:ext uri="{FF2B5EF4-FFF2-40B4-BE49-F238E27FC236}">
                  <a16:creationId xmlns:a16="http://schemas.microsoft.com/office/drawing/2014/main" id="{2797FE97-77C7-490C-A87E-CBC118C7675A}"/>
                </a:ext>
              </a:extLst>
            </p:cNvPr>
            <p:cNvSpPr/>
            <p:nvPr/>
          </p:nvSpPr>
          <p:spPr>
            <a:xfrm>
              <a:off x="1804138" y="964433"/>
              <a:ext cx="9275683" cy="4929134"/>
            </a:xfrm>
            <a:prstGeom prst="rect">
              <a:avLst/>
            </a:prstGeom>
            <a:solidFill>
              <a:srgbClr val="727724">
                <a:alpha val="7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a:p>
          </p:txBody>
        </p:sp>
      </p:grpSp>
      <p:sp>
        <p:nvSpPr>
          <p:cNvPr id="39" name="TextBox 38">
            <a:extLst>
              <a:ext uri="{FF2B5EF4-FFF2-40B4-BE49-F238E27FC236}">
                <a16:creationId xmlns:a16="http://schemas.microsoft.com/office/drawing/2014/main" id="{39868CEF-EF26-4D1E-B9B2-93AEED5F6B7B}"/>
              </a:ext>
            </a:extLst>
          </p:cNvPr>
          <p:cNvSpPr txBox="1"/>
          <p:nvPr/>
        </p:nvSpPr>
        <p:spPr>
          <a:xfrm>
            <a:off x="1158809" y="1133716"/>
            <a:ext cx="9445083" cy="588623"/>
          </a:xfrm>
          <a:prstGeom prst="rect">
            <a:avLst/>
          </a:prstGeom>
          <a:noFill/>
        </p:spPr>
        <p:txBody>
          <a:bodyPr wrap="square" rtlCol="0">
            <a:spAutoFit/>
          </a:bodyPr>
          <a:lstStyle>
            <a:defPPr>
              <a:defRPr lang="en-US"/>
            </a:defPPr>
            <a:lvl1pPr defTabSz="457200">
              <a:lnSpc>
                <a:spcPct val="110000"/>
              </a:lnSpc>
              <a:defRPr sz="2600" b="1">
                <a:solidFill>
                  <a:schemeClr val="bg1"/>
                </a:solidFill>
                <a:latin typeface="Merriweather" panose="00000500000000000000" pitchFamily="2" charset="0"/>
              </a:defRPr>
            </a:lvl1pPr>
            <a:lvl2pPr defTabSz="457200"/>
            <a:lvl3pPr defTabSz="457200"/>
            <a:lvl4pPr defTabSz="457200"/>
            <a:lvl5pPr defTabSz="457200"/>
            <a:lvl6pPr defTabSz="457200"/>
            <a:lvl7pPr defTabSz="457200"/>
            <a:lvl8pPr defTabSz="457200"/>
            <a:lvl9pPr defTabSz="457200"/>
          </a:lstStyle>
          <a:p>
            <a:pPr algn="ctr"/>
            <a:r>
              <a:rPr lang="en-US" sz="3000" dirty="0">
                <a:latin typeface="+mj-lt"/>
              </a:rPr>
              <a:t>The inevitability of decline</a:t>
            </a:r>
            <a:endParaRPr lang="en-US" sz="3000" b="0" dirty="0">
              <a:latin typeface="+mj-lt"/>
            </a:endParaRPr>
          </a:p>
        </p:txBody>
      </p:sp>
      <p:grpSp>
        <p:nvGrpSpPr>
          <p:cNvPr id="3" name="Group 2">
            <a:extLst>
              <a:ext uri="{FF2B5EF4-FFF2-40B4-BE49-F238E27FC236}">
                <a16:creationId xmlns:a16="http://schemas.microsoft.com/office/drawing/2014/main" id="{63A3D569-427D-C647-8D41-87EDD8FF13BE}"/>
              </a:ext>
            </a:extLst>
          </p:cNvPr>
          <p:cNvGrpSpPr/>
          <p:nvPr/>
        </p:nvGrpSpPr>
        <p:grpSpPr>
          <a:xfrm>
            <a:off x="2721899" y="2093426"/>
            <a:ext cx="5986497" cy="4106993"/>
            <a:chOff x="527314" y="1806750"/>
            <a:chExt cx="5986497" cy="4106993"/>
          </a:xfrm>
        </p:grpSpPr>
        <p:pic>
          <p:nvPicPr>
            <p:cNvPr id="10" name="Content Placeholder 6">
              <a:extLst>
                <a:ext uri="{FF2B5EF4-FFF2-40B4-BE49-F238E27FC236}">
                  <a16:creationId xmlns:a16="http://schemas.microsoft.com/office/drawing/2014/main" id="{FFE2ED1B-177C-2040-9123-592244B1605B}"/>
                </a:ext>
              </a:extLst>
            </p:cNvPr>
            <p:cNvPicPr>
              <a:picLocks noChangeAspect="1"/>
            </p:cNvPicPr>
            <p:nvPr/>
          </p:nvPicPr>
          <p:blipFill rotWithShape="1">
            <a:blip r:embed="rId4"/>
            <a:srcRect l="10717" t="4125" r="2755" b="22205"/>
            <a:stretch/>
          </p:blipFill>
          <p:spPr>
            <a:xfrm>
              <a:off x="1241230" y="2121599"/>
              <a:ext cx="5197223" cy="2993366"/>
            </a:xfrm>
            <a:prstGeom prst="rect">
              <a:avLst/>
            </a:prstGeom>
          </p:spPr>
        </p:pic>
        <p:cxnSp>
          <p:nvCxnSpPr>
            <p:cNvPr id="14" name="Straight Connector 13">
              <a:extLst>
                <a:ext uri="{FF2B5EF4-FFF2-40B4-BE49-F238E27FC236}">
                  <a16:creationId xmlns:a16="http://schemas.microsoft.com/office/drawing/2014/main" id="{D33E3F65-A1E5-5846-80A7-DE29B57D8301}"/>
                </a:ext>
              </a:extLst>
            </p:cNvPr>
            <p:cNvCxnSpPr>
              <a:cxnSpLocks/>
            </p:cNvCxnSpPr>
            <p:nvPr/>
          </p:nvCxnSpPr>
          <p:spPr>
            <a:xfrm>
              <a:off x="1070481" y="5166360"/>
              <a:ext cx="5367972"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3F2967-6A71-D645-99F9-BDF804EBD1D7}"/>
                </a:ext>
              </a:extLst>
            </p:cNvPr>
            <p:cNvCxnSpPr>
              <a:cxnSpLocks/>
            </p:cNvCxnSpPr>
            <p:nvPr/>
          </p:nvCxnSpPr>
          <p:spPr>
            <a:xfrm flipV="1">
              <a:off x="1080641" y="1836420"/>
              <a:ext cx="0" cy="332994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234272D-A909-9947-878E-9E89C6EEE7A4}"/>
                </a:ext>
              </a:extLst>
            </p:cNvPr>
            <p:cNvSpPr txBox="1"/>
            <p:nvPr/>
          </p:nvSpPr>
          <p:spPr>
            <a:xfrm>
              <a:off x="1090801" y="5241565"/>
              <a:ext cx="472440" cy="261610"/>
            </a:xfrm>
            <a:prstGeom prst="rect">
              <a:avLst/>
            </a:prstGeom>
            <a:noFill/>
          </p:spPr>
          <p:txBody>
            <a:bodyPr wrap="square" rtlCol="0">
              <a:spAutoFit/>
            </a:bodyPr>
            <a:lstStyle/>
            <a:p>
              <a:pPr algn="ctr"/>
              <a:r>
                <a:rPr lang="es-NI" sz="1100" dirty="0"/>
                <a:t>20</a:t>
              </a:r>
              <a:endParaRPr lang="en-US" sz="1100" dirty="0"/>
            </a:p>
          </p:txBody>
        </p:sp>
        <p:sp>
          <p:nvSpPr>
            <p:cNvPr id="17" name="TextBox 16">
              <a:extLst>
                <a:ext uri="{FF2B5EF4-FFF2-40B4-BE49-F238E27FC236}">
                  <a16:creationId xmlns:a16="http://schemas.microsoft.com/office/drawing/2014/main" id="{FE290C36-E564-4F45-8DD1-9F1670E0BC01}"/>
                </a:ext>
              </a:extLst>
            </p:cNvPr>
            <p:cNvSpPr txBox="1"/>
            <p:nvPr/>
          </p:nvSpPr>
          <p:spPr>
            <a:xfrm>
              <a:off x="1947660" y="5241565"/>
              <a:ext cx="472440" cy="261610"/>
            </a:xfrm>
            <a:prstGeom prst="rect">
              <a:avLst/>
            </a:prstGeom>
            <a:noFill/>
          </p:spPr>
          <p:txBody>
            <a:bodyPr wrap="square" rtlCol="0">
              <a:spAutoFit/>
            </a:bodyPr>
            <a:lstStyle/>
            <a:p>
              <a:pPr algn="ctr"/>
              <a:r>
                <a:rPr lang="es-NI" sz="1100" dirty="0"/>
                <a:t>30</a:t>
              </a:r>
              <a:endParaRPr lang="en-US" sz="1100" dirty="0"/>
            </a:p>
          </p:txBody>
        </p:sp>
        <p:sp>
          <p:nvSpPr>
            <p:cNvPr id="20" name="TextBox 19">
              <a:extLst>
                <a:ext uri="{FF2B5EF4-FFF2-40B4-BE49-F238E27FC236}">
                  <a16:creationId xmlns:a16="http://schemas.microsoft.com/office/drawing/2014/main" id="{6BF1AF35-534E-0745-8BB1-FF4AC4E75EC4}"/>
                </a:ext>
              </a:extLst>
            </p:cNvPr>
            <p:cNvSpPr txBox="1"/>
            <p:nvPr/>
          </p:nvSpPr>
          <p:spPr>
            <a:xfrm>
              <a:off x="2754608" y="5241565"/>
              <a:ext cx="472440" cy="261610"/>
            </a:xfrm>
            <a:prstGeom prst="rect">
              <a:avLst/>
            </a:prstGeom>
            <a:noFill/>
          </p:spPr>
          <p:txBody>
            <a:bodyPr wrap="square" rtlCol="0">
              <a:spAutoFit/>
            </a:bodyPr>
            <a:lstStyle/>
            <a:p>
              <a:pPr algn="ctr"/>
              <a:r>
                <a:rPr lang="es-NI" sz="1100" dirty="0"/>
                <a:t>40</a:t>
              </a:r>
              <a:endParaRPr lang="en-US" sz="1100" dirty="0"/>
            </a:p>
          </p:txBody>
        </p:sp>
        <p:sp>
          <p:nvSpPr>
            <p:cNvPr id="21" name="TextBox 20">
              <a:extLst>
                <a:ext uri="{FF2B5EF4-FFF2-40B4-BE49-F238E27FC236}">
                  <a16:creationId xmlns:a16="http://schemas.microsoft.com/office/drawing/2014/main" id="{AA7CBFE8-58D4-554C-BD5C-A559E3B5F84D}"/>
                </a:ext>
              </a:extLst>
            </p:cNvPr>
            <p:cNvSpPr txBox="1"/>
            <p:nvPr/>
          </p:nvSpPr>
          <p:spPr>
            <a:xfrm>
              <a:off x="3595351" y="5241565"/>
              <a:ext cx="472440" cy="261610"/>
            </a:xfrm>
            <a:prstGeom prst="rect">
              <a:avLst/>
            </a:prstGeom>
            <a:noFill/>
          </p:spPr>
          <p:txBody>
            <a:bodyPr wrap="square" rtlCol="0">
              <a:spAutoFit/>
            </a:bodyPr>
            <a:lstStyle/>
            <a:p>
              <a:pPr algn="ctr"/>
              <a:r>
                <a:rPr lang="es-NI" sz="1100" dirty="0"/>
                <a:t>50</a:t>
              </a:r>
              <a:endParaRPr lang="en-US" sz="1100" dirty="0"/>
            </a:p>
          </p:txBody>
        </p:sp>
        <p:sp>
          <p:nvSpPr>
            <p:cNvPr id="22" name="TextBox 21">
              <a:extLst>
                <a:ext uri="{FF2B5EF4-FFF2-40B4-BE49-F238E27FC236}">
                  <a16:creationId xmlns:a16="http://schemas.microsoft.com/office/drawing/2014/main" id="{75FE9DD6-D40A-D942-ACD4-31C9586DE937}"/>
                </a:ext>
              </a:extLst>
            </p:cNvPr>
            <p:cNvSpPr txBox="1"/>
            <p:nvPr/>
          </p:nvSpPr>
          <p:spPr>
            <a:xfrm>
              <a:off x="4410691" y="5241565"/>
              <a:ext cx="472440" cy="261610"/>
            </a:xfrm>
            <a:prstGeom prst="rect">
              <a:avLst/>
            </a:prstGeom>
            <a:noFill/>
          </p:spPr>
          <p:txBody>
            <a:bodyPr wrap="square" rtlCol="0">
              <a:spAutoFit/>
            </a:bodyPr>
            <a:lstStyle/>
            <a:p>
              <a:pPr algn="ctr"/>
              <a:r>
                <a:rPr lang="es-NI" sz="1100" dirty="0"/>
                <a:t>60</a:t>
              </a:r>
              <a:endParaRPr lang="en-US" sz="1100" dirty="0"/>
            </a:p>
          </p:txBody>
        </p:sp>
        <p:sp>
          <p:nvSpPr>
            <p:cNvPr id="23" name="TextBox 22">
              <a:extLst>
                <a:ext uri="{FF2B5EF4-FFF2-40B4-BE49-F238E27FC236}">
                  <a16:creationId xmlns:a16="http://schemas.microsoft.com/office/drawing/2014/main" id="{A5843006-7848-3045-9144-501629799FCA}"/>
                </a:ext>
              </a:extLst>
            </p:cNvPr>
            <p:cNvSpPr txBox="1"/>
            <p:nvPr/>
          </p:nvSpPr>
          <p:spPr>
            <a:xfrm>
              <a:off x="5226031" y="5241565"/>
              <a:ext cx="472440" cy="261610"/>
            </a:xfrm>
            <a:prstGeom prst="rect">
              <a:avLst/>
            </a:prstGeom>
            <a:noFill/>
          </p:spPr>
          <p:txBody>
            <a:bodyPr wrap="square" rtlCol="0">
              <a:spAutoFit/>
            </a:bodyPr>
            <a:lstStyle/>
            <a:p>
              <a:pPr algn="ctr"/>
              <a:r>
                <a:rPr lang="es-NI" sz="1100" dirty="0"/>
                <a:t>70</a:t>
              </a:r>
              <a:endParaRPr lang="en-US" sz="1100" dirty="0"/>
            </a:p>
          </p:txBody>
        </p:sp>
        <p:sp>
          <p:nvSpPr>
            <p:cNvPr id="24" name="TextBox 23">
              <a:extLst>
                <a:ext uri="{FF2B5EF4-FFF2-40B4-BE49-F238E27FC236}">
                  <a16:creationId xmlns:a16="http://schemas.microsoft.com/office/drawing/2014/main" id="{9643923E-9FB9-5F4C-886E-67FB926B6E00}"/>
                </a:ext>
              </a:extLst>
            </p:cNvPr>
            <p:cNvSpPr txBox="1"/>
            <p:nvPr/>
          </p:nvSpPr>
          <p:spPr>
            <a:xfrm>
              <a:off x="6041371" y="5241565"/>
              <a:ext cx="472440" cy="261610"/>
            </a:xfrm>
            <a:prstGeom prst="rect">
              <a:avLst/>
            </a:prstGeom>
            <a:noFill/>
          </p:spPr>
          <p:txBody>
            <a:bodyPr wrap="square" rtlCol="0">
              <a:spAutoFit/>
            </a:bodyPr>
            <a:lstStyle/>
            <a:p>
              <a:pPr algn="ctr"/>
              <a:r>
                <a:rPr lang="es-NI" sz="1100" dirty="0"/>
                <a:t>80</a:t>
              </a:r>
              <a:endParaRPr lang="en-US" sz="1100" dirty="0"/>
            </a:p>
          </p:txBody>
        </p:sp>
        <p:sp>
          <p:nvSpPr>
            <p:cNvPr id="25" name="TextBox 24">
              <a:extLst>
                <a:ext uri="{FF2B5EF4-FFF2-40B4-BE49-F238E27FC236}">
                  <a16:creationId xmlns:a16="http://schemas.microsoft.com/office/drawing/2014/main" id="{CFD57F85-2A04-BA42-A8B5-AF0FBA6F859C}"/>
                </a:ext>
              </a:extLst>
            </p:cNvPr>
            <p:cNvSpPr txBox="1"/>
            <p:nvPr/>
          </p:nvSpPr>
          <p:spPr>
            <a:xfrm rot="16200000">
              <a:off x="687327" y="4948202"/>
              <a:ext cx="472440" cy="261610"/>
            </a:xfrm>
            <a:prstGeom prst="rect">
              <a:avLst/>
            </a:prstGeom>
            <a:noFill/>
          </p:spPr>
          <p:txBody>
            <a:bodyPr wrap="square" rtlCol="0">
              <a:spAutoFit/>
            </a:bodyPr>
            <a:lstStyle/>
            <a:p>
              <a:pPr algn="ctr"/>
              <a:r>
                <a:rPr lang="es-NI" sz="1100" dirty="0"/>
                <a:t>0</a:t>
              </a:r>
              <a:endParaRPr lang="en-US" sz="1100" dirty="0"/>
            </a:p>
          </p:txBody>
        </p:sp>
        <p:sp>
          <p:nvSpPr>
            <p:cNvPr id="26" name="TextBox 25">
              <a:extLst>
                <a:ext uri="{FF2B5EF4-FFF2-40B4-BE49-F238E27FC236}">
                  <a16:creationId xmlns:a16="http://schemas.microsoft.com/office/drawing/2014/main" id="{8DC2CA03-4A63-844B-AA83-9D52C92DC473}"/>
                </a:ext>
              </a:extLst>
            </p:cNvPr>
            <p:cNvSpPr txBox="1"/>
            <p:nvPr/>
          </p:nvSpPr>
          <p:spPr>
            <a:xfrm rot="16200000">
              <a:off x="684376" y="4365449"/>
              <a:ext cx="472440" cy="261610"/>
            </a:xfrm>
            <a:prstGeom prst="rect">
              <a:avLst/>
            </a:prstGeom>
            <a:noFill/>
          </p:spPr>
          <p:txBody>
            <a:bodyPr wrap="square" rtlCol="0">
              <a:spAutoFit/>
            </a:bodyPr>
            <a:lstStyle/>
            <a:p>
              <a:pPr algn="ctr"/>
              <a:r>
                <a:rPr lang="es-NI" sz="1100" dirty="0"/>
                <a:t>.01</a:t>
              </a:r>
              <a:endParaRPr lang="en-US" sz="1100" dirty="0"/>
            </a:p>
          </p:txBody>
        </p:sp>
        <p:sp>
          <p:nvSpPr>
            <p:cNvPr id="27" name="TextBox 26">
              <a:extLst>
                <a:ext uri="{FF2B5EF4-FFF2-40B4-BE49-F238E27FC236}">
                  <a16:creationId xmlns:a16="http://schemas.microsoft.com/office/drawing/2014/main" id="{10A2870C-DA05-8D44-AEB4-A104F2E36AA5}"/>
                </a:ext>
              </a:extLst>
            </p:cNvPr>
            <p:cNvSpPr txBox="1"/>
            <p:nvPr/>
          </p:nvSpPr>
          <p:spPr>
            <a:xfrm rot="16200000">
              <a:off x="681425" y="3782696"/>
              <a:ext cx="472440" cy="261610"/>
            </a:xfrm>
            <a:prstGeom prst="rect">
              <a:avLst/>
            </a:prstGeom>
            <a:noFill/>
          </p:spPr>
          <p:txBody>
            <a:bodyPr wrap="square" rtlCol="0">
              <a:spAutoFit/>
            </a:bodyPr>
            <a:lstStyle/>
            <a:p>
              <a:pPr algn="ctr"/>
              <a:r>
                <a:rPr lang="es-NI" sz="1100" dirty="0"/>
                <a:t>.02</a:t>
              </a:r>
              <a:endParaRPr lang="en-US" sz="1100" dirty="0"/>
            </a:p>
          </p:txBody>
        </p:sp>
        <p:sp>
          <p:nvSpPr>
            <p:cNvPr id="28" name="TextBox 27">
              <a:extLst>
                <a:ext uri="{FF2B5EF4-FFF2-40B4-BE49-F238E27FC236}">
                  <a16:creationId xmlns:a16="http://schemas.microsoft.com/office/drawing/2014/main" id="{792C173D-7DCB-BC48-947A-EBEE063CAD1B}"/>
                </a:ext>
              </a:extLst>
            </p:cNvPr>
            <p:cNvSpPr txBox="1"/>
            <p:nvPr/>
          </p:nvSpPr>
          <p:spPr>
            <a:xfrm rot="16200000">
              <a:off x="678474" y="3199943"/>
              <a:ext cx="472440" cy="261610"/>
            </a:xfrm>
            <a:prstGeom prst="rect">
              <a:avLst/>
            </a:prstGeom>
            <a:noFill/>
          </p:spPr>
          <p:txBody>
            <a:bodyPr wrap="square" rtlCol="0">
              <a:spAutoFit/>
            </a:bodyPr>
            <a:lstStyle/>
            <a:p>
              <a:pPr algn="ctr"/>
              <a:r>
                <a:rPr lang="es-NI" sz="1100" dirty="0"/>
                <a:t>.03</a:t>
              </a:r>
              <a:endParaRPr lang="en-US" sz="1100" dirty="0"/>
            </a:p>
          </p:txBody>
        </p:sp>
        <p:sp>
          <p:nvSpPr>
            <p:cNvPr id="29" name="TextBox 28">
              <a:extLst>
                <a:ext uri="{FF2B5EF4-FFF2-40B4-BE49-F238E27FC236}">
                  <a16:creationId xmlns:a16="http://schemas.microsoft.com/office/drawing/2014/main" id="{7DB73F6A-0EA4-B44B-975E-909313AC85C9}"/>
                </a:ext>
              </a:extLst>
            </p:cNvPr>
            <p:cNvSpPr txBox="1"/>
            <p:nvPr/>
          </p:nvSpPr>
          <p:spPr>
            <a:xfrm rot="16200000">
              <a:off x="675523" y="2617190"/>
              <a:ext cx="472440" cy="261610"/>
            </a:xfrm>
            <a:prstGeom prst="rect">
              <a:avLst/>
            </a:prstGeom>
            <a:noFill/>
          </p:spPr>
          <p:txBody>
            <a:bodyPr wrap="square" rtlCol="0">
              <a:spAutoFit/>
            </a:bodyPr>
            <a:lstStyle/>
            <a:p>
              <a:pPr algn="ctr"/>
              <a:r>
                <a:rPr lang="es-NI" sz="1100" dirty="0"/>
                <a:t>.04</a:t>
              </a:r>
              <a:endParaRPr lang="en-US" sz="1100" dirty="0"/>
            </a:p>
          </p:txBody>
        </p:sp>
        <p:sp>
          <p:nvSpPr>
            <p:cNvPr id="30" name="TextBox 29">
              <a:extLst>
                <a:ext uri="{FF2B5EF4-FFF2-40B4-BE49-F238E27FC236}">
                  <a16:creationId xmlns:a16="http://schemas.microsoft.com/office/drawing/2014/main" id="{8920B7F7-C52D-7C4E-9176-0E116AD0867E}"/>
                </a:ext>
              </a:extLst>
            </p:cNvPr>
            <p:cNvSpPr txBox="1"/>
            <p:nvPr/>
          </p:nvSpPr>
          <p:spPr>
            <a:xfrm rot="16200000">
              <a:off x="672572" y="2034437"/>
              <a:ext cx="472440" cy="261610"/>
            </a:xfrm>
            <a:prstGeom prst="rect">
              <a:avLst/>
            </a:prstGeom>
            <a:noFill/>
          </p:spPr>
          <p:txBody>
            <a:bodyPr wrap="square" rtlCol="0">
              <a:spAutoFit/>
            </a:bodyPr>
            <a:lstStyle/>
            <a:p>
              <a:pPr algn="ctr"/>
              <a:r>
                <a:rPr lang="es-NI" sz="1100" dirty="0"/>
                <a:t>.05</a:t>
              </a:r>
              <a:endParaRPr lang="en-US" sz="1100" dirty="0"/>
            </a:p>
          </p:txBody>
        </p:sp>
        <p:sp>
          <p:nvSpPr>
            <p:cNvPr id="31" name="TextBox 30">
              <a:extLst>
                <a:ext uri="{FF2B5EF4-FFF2-40B4-BE49-F238E27FC236}">
                  <a16:creationId xmlns:a16="http://schemas.microsoft.com/office/drawing/2014/main" id="{8E12587C-40E7-C34A-891F-9701B13E0128}"/>
                </a:ext>
              </a:extLst>
            </p:cNvPr>
            <p:cNvSpPr txBox="1"/>
            <p:nvPr/>
          </p:nvSpPr>
          <p:spPr>
            <a:xfrm rot="16200000">
              <a:off x="-1079017" y="3413081"/>
              <a:ext cx="3520440" cy="307777"/>
            </a:xfrm>
            <a:prstGeom prst="rect">
              <a:avLst/>
            </a:prstGeom>
            <a:noFill/>
          </p:spPr>
          <p:txBody>
            <a:bodyPr wrap="square" rtlCol="0">
              <a:spAutoFit/>
            </a:bodyPr>
            <a:lstStyle/>
            <a:p>
              <a:pPr algn="ctr"/>
              <a:r>
                <a:rPr lang="en-US" sz="1400" b="1" dirty="0">
                  <a:solidFill>
                    <a:srgbClr val="727724"/>
                  </a:solidFill>
                </a:rPr>
                <a:t>Frequency</a:t>
              </a:r>
            </a:p>
          </p:txBody>
        </p:sp>
        <p:sp>
          <p:nvSpPr>
            <p:cNvPr id="32" name="TextBox 31">
              <a:extLst>
                <a:ext uri="{FF2B5EF4-FFF2-40B4-BE49-F238E27FC236}">
                  <a16:creationId xmlns:a16="http://schemas.microsoft.com/office/drawing/2014/main" id="{08034DA4-A2A5-AB4D-9BAB-E26A1BA0182E}"/>
                </a:ext>
              </a:extLst>
            </p:cNvPr>
            <p:cNvSpPr txBox="1"/>
            <p:nvPr/>
          </p:nvSpPr>
          <p:spPr>
            <a:xfrm>
              <a:off x="1592675" y="5605966"/>
              <a:ext cx="2323865" cy="307777"/>
            </a:xfrm>
            <a:prstGeom prst="rect">
              <a:avLst/>
            </a:prstGeom>
            <a:noFill/>
          </p:spPr>
          <p:txBody>
            <a:bodyPr wrap="square" rtlCol="0">
              <a:spAutoFit/>
            </a:bodyPr>
            <a:lstStyle/>
            <a:p>
              <a:pPr algn="ctr"/>
              <a:r>
                <a:rPr lang="en-US" sz="1400" b="1" dirty="0"/>
                <a:t>Nobel Prize Winners</a:t>
              </a:r>
            </a:p>
          </p:txBody>
        </p:sp>
        <p:sp>
          <p:nvSpPr>
            <p:cNvPr id="33" name="TextBox 32">
              <a:extLst>
                <a:ext uri="{FF2B5EF4-FFF2-40B4-BE49-F238E27FC236}">
                  <a16:creationId xmlns:a16="http://schemas.microsoft.com/office/drawing/2014/main" id="{2350FFB0-012C-0447-90BD-5C55CEC85464}"/>
                </a:ext>
              </a:extLst>
            </p:cNvPr>
            <p:cNvSpPr txBox="1"/>
            <p:nvPr/>
          </p:nvSpPr>
          <p:spPr>
            <a:xfrm>
              <a:off x="4023563" y="5605965"/>
              <a:ext cx="2323865" cy="307777"/>
            </a:xfrm>
            <a:prstGeom prst="rect">
              <a:avLst/>
            </a:prstGeom>
            <a:noFill/>
          </p:spPr>
          <p:txBody>
            <a:bodyPr wrap="square" rtlCol="0">
              <a:spAutoFit/>
            </a:bodyPr>
            <a:lstStyle/>
            <a:p>
              <a:pPr algn="ctr"/>
              <a:r>
                <a:rPr lang="en-US" sz="1400" b="1" dirty="0"/>
                <a:t>Great Inventors</a:t>
              </a:r>
            </a:p>
          </p:txBody>
        </p:sp>
        <p:cxnSp>
          <p:nvCxnSpPr>
            <p:cNvPr id="34" name="Straight Connector 33">
              <a:extLst>
                <a:ext uri="{FF2B5EF4-FFF2-40B4-BE49-F238E27FC236}">
                  <a16:creationId xmlns:a16="http://schemas.microsoft.com/office/drawing/2014/main" id="{88D53058-DB03-6640-BA34-F93D288B49B0}"/>
                </a:ext>
              </a:extLst>
            </p:cNvPr>
            <p:cNvCxnSpPr/>
            <p:nvPr/>
          </p:nvCxnSpPr>
          <p:spPr>
            <a:xfrm>
              <a:off x="1303115" y="5752455"/>
              <a:ext cx="449580" cy="0"/>
            </a:xfrm>
            <a:prstGeom prst="line">
              <a:avLst/>
            </a:prstGeom>
            <a:ln w="22225">
              <a:solidFill>
                <a:schemeClr val="accent3">
                  <a:lumMod val="1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BDC49EA-8A8D-5646-AAB9-B121E90ACE9D}"/>
                </a:ext>
              </a:extLst>
            </p:cNvPr>
            <p:cNvCxnSpPr/>
            <p:nvPr/>
          </p:nvCxnSpPr>
          <p:spPr>
            <a:xfrm>
              <a:off x="3961111" y="5751810"/>
              <a:ext cx="449580" cy="0"/>
            </a:xfrm>
            <a:prstGeom prst="line">
              <a:avLst/>
            </a:prstGeom>
            <a:ln w="15875">
              <a:solidFill>
                <a:srgbClr val="48000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67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Raymond Cattell - Wikipedia, la enciclopedia libre">
            <a:extLst>
              <a:ext uri="{FF2B5EF4-FFF2-40B4-BE49-F238E27FC236}">
                <a16:creationId xmlns:a16="http://schemas.microsoft.com/office/drawing/2014/main" id="{6AAB351A-7C41-4817-B7EF-C00AB76B56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954"/>
          <a:stretch/>
        </p:blipFill>
        <p:spPr bwMode="auto">
          <a:xfrm>
            <a:off x="0" y="-1"/>
            <a:ext cx="570106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BE2836D-0D94-4A6D-9F72-E6828C9CEB0E}"/>
              </a:ext>
            </a:extLst>
          </p:cNvPr>
          <p:cNvSpPr/>
          <p:nvPr/>
        </p:nvSpPr>
        <p:spPr>
          <a:xfrm>
            <a:off x="1040470" y="5909310"/>
            <a:ext cx="3620120" cy="495300"/>
          </a:xfrm>
          <a:prstGeom prst="roundRect">
            <a:avLst>
              <a:gd name="adj" fmla="val 0"/>
            </a:avLst>
          </a:prstGeom>
          <a:solidFill>
            <a:srgbClr val="727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Raymond Cattell 1905-1998</a:t>
            </a:r>
          </a:p>
        </p:txBody>
      </p:sp>
      <p:sp>
        <p:nvSpPr>
          <p:cNvPr id="12" name="TextBox 11">
            <a:extLst>
              <a:ext uri="{FF2B5EF4-FFF2-40B4-BE49-F238E27FC236}">
                <a16:creationId xmlns:a16="http://schemas.microsoft.com/office/drawing/2014/main" id="{699314CD-AD0D-44EF-A99B-4DC6BF75F064}"/>
              </a:ext>
            </a:extLst>
          </p:cNvPr>
          <p:cNvSpPr txBox="1"/>
          <p:nvPr/>
        </p:nvSpPr>
        <p:spPr>
          <a:xfrm>
            <a:off x="6355736" y="958393"/>
            <a:ext cx="4710071" cy="2062103"/>
          </a:xfrm>
          <a:prstGeom prst="rect">
            <a:avLst/>
          </a:prstGeom>
          <a:noFill/>
        </p:spPr>
        <p:txBody>
          <a:bodyPr wrap="square">
            <a:spAutoFit/>
          </a:bodyPr>
          <a:lstStyle/>
          <a:p>
            <a:r>
              <a:rPr lang="en-US" sz="3200" dirty="0">
                <a:solidFill>
                  <a:schemeClr val="bg1"/>
                </a:solidFill>
                <a:latin typeface="Poppins Medium" panose="00000600000000000000" pitchFamily="2" charset="0"/>
                <a:cs typeface="Poppins Medium" panose="00000600000000000000" pitchFamily="2" charset="0"/>
              </a:rPr>
              <a:t>Raymond Cattell</a:t>
            </a:r>
          </a:p>
          <a:p>
            <a:endParaRPr lang="en-US" sz="3200" dirty="0">
              <a:solidFill>
                <a:schemeClr val="bg1"/>
              </a:solidFill>
              <a:latin typeface="Poppins Medium" panose="00000600000000000000" pitchFamily="2" charset="0"/>
              <a:cs typeface="Poppins Medium" panose="00000600000000000000" pitchFamily="2" charset="0"/>
            </a:endParaRPr>
          </a:p>
          <a:p>
            <a:r>
              <a:rPr lang="en-US" sz="3200" dirty="0">
                <a:solidFill>
                  <a:schemeClr val="bg1"/>
                </a:solidFill>
                <a:latin typeface="Poppins Medium" panose="00000600000000000000" pitchFamily="2" charset="0"/>
                <a:cs typeface="Poppins Medium" panose="00000600000000000000" pitchFamily="2" charset="0"/>
              </a:rPr>
              <a:t>Is there only one success curve?</a:t>
            </a:r>
          </a:p>
        </p:txBody>
      </p:sp>
    </p:spTree>
    <p:extLst>
      <p:ext uri="{BB962C8B-B14F-4D97-AF65-F5344CB8AC3E}">
        <p14:creationId xmlns:p14="http://schemas.microsoft.com/office/powerpoint/2010/main" val="121697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2772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3A474B-0D1E-DC4E-A32C-08811F35A1B0}"/>
              </a:ext>
            </a:extLst>
          </p:cNvPr>
          <p:cNvPicPr>
            <a:picLocks noChangeAspect="1"/>
          </p:cNvPicPr>
          <p:nvPr/>
        </p:nvPicPr>
        <p:blipFill>
          <a:blip r:embed="rId3"/>
          <a:stretch>
            <a:fillRect/>
          </a:stretch>
        </p:blipFill>
        <p:spPr>
          <a:xfrm>
            <a:off x="0" y="0"/>
            <a:ext cx="5517133" cy="6858000"/>
          </a:xfrm>
          <a:prstGeom prst="rect">
            <a:avLst/>
          </a:prstGeom>
        </p:spPr>
      </p:pic>
      <p:sp>
        <p:nvSpPr>
          <p:cNvPr id="2" name="TextBox 1">
            <a:extLst>
              <a:ext uri="{FF2B5EF4-FFF2-40B4-BE49-F238E27FC236}">
                <a16:creationId xmlns:a16="http://schemas.microsoft.com/office/drawing/2014/main" id="{68FF037C-4CE3-0D41-BE08-50CE565B20E6}"/>
              </a:ext>
            </a:extLst>
          </p:cNvPr>
          <p:cNvSpPr txBox="1"/>
          <p:nvPr/>
        </p:nvSpPr>
        <p:spPr>
          <a:xfrm>
            <a:off x="6674869" y="2825750"/>
            <a:ext cx="4594528" cy="1938992"/>
          </a:xfrm>
          <a:prstGeom prst="rect">
            <a:avLst/>
          </a:prstGeom>
          <a:noFill/>
        </p:spPr>
        <p:txBody>
          <a:bodyPr wrap="none" rtlCol="0">
            <a:spAutoFit/>
          </a:bodyPr>
          <a:lstStyle/>
          <a:p>
            <a:r>
              <a:rPr lang="en-US" sz="2400" dirty="0">
                <a:solidFill>
                  <a:schemeClr val="bg2"/>
                </a:solidFill>
              </a:rPr>
              <a:t>EARLY SUCCESS</a:t>
            </a:r>
          </a:p>
          <a:p>
            <a:pPr marL="342900" indent="-342900">
              <a:buFont typeface="Arial" panose="020B0604020202020204" pitchFamily="34" charset="0"/>
              <a:buChar char="•"/>
            </a:pPr>
            <a:r>
              <a:rPr lang="en-US" sz="2400" dirty="0">
                <a:solidFill>
                  <a:schemeClr val="bg2"/>
                </a:solidFill>
              </a:rPr>
              <a:t>Complex problem solving</a:t>
            </a:r>
          </a:p>
          <a:p>
            <a:pPr marL="342900" indent="-342900">
              <a:buFont typeface="Arial" panose="020B0604020202020204" pitchFamily="34" charset="0"/>
              <a:buChar char="•"/>
            </a:pPr>
            <a:r>
              <a:rPr lang="en-US" sz="2400" dirty="0">
                <a:solidFill>
                  <a:schemeClr val="bg2"/>
                </a:solidFill>
              </a:rPr>
              <a:t>Working memory</a:t>
            </a:r>
          </a:p>
          <a:p>
            <a:pPr marL="342900" indent="-342900">
              <a:buFont typeface="Arial" panose="020B0604020202020204" pitchFamily="34" charset="0"/>
              <a:buChar char="•"/>
            </a:pPr>
            <a:r>
              <a:rPr lang="en-US" sz="2400" dirty="0">
                <a:solidFill>
                  <a:schemeClr val="bg2"/>
                </a:solidFill>
              </a:rPr>
              <a:t>Creativity and innovation</a:t>
            </a:r>
          </a:p>
          <a:p>
            <a:pPr marL="342900" indent="-342900">
              <a:buFont typeface="Arial" panose="020B0604020202020204" pitchFamily="34" charset="0"/>
              <a:buChar char="•"/>
            </a:pPr>
            <a:r>
              <a:rPr lang="en-US" sz="2400" dirty="0">
                <a:solidFill>
                  <a:schemeClr val="bg2"/>
                </a:solidFill>
              </a:rPr>
              <a:t>Decreases with age</a:t>
            </a:r>
          </a:p>
        </p:txBody>
      </p:sp>
      <p:sp>
        <p:nvSpPr>
          <p:cNvPr id="6" name="TextBox 5">
            <a:extLst>
              <a:ext uri="{FF2B5EF4-FFF2-40B4-BE49-F238E27FC236}">
                <a16:creationId xmlns:a16="http://schemas.microsoft.com/office/drawing/2014/main" id="{937FDF86-F5AA-3444-95F8-E118D62A6C8B}"/>
              </a:ext>
            </a:extLst>
          </p:cNvPr>
          <p:cNvSpPr txBox="1"/>
          <p:nvPr/>
        </p:nvSpPr>
        <p:spPr>
          <a:xfrm>
            <a:off x="6206178" y="1508484"/>
            <a:ext cx="4959457" cy="584775"/>
          </a:xfrm>
          <a:prstGeom prst="rect">
            <a:avLst/>
          </a:prstGeom>
          <a:noFill/>
        </p:spPr>
        <p:txBody>
          <a:bodyPr wrap="square" rtlCol="0">
            <a:spAutoFit/>
          </a:bodyPr>
          <a:lstStyle/>
          <a:p>
            <a:pPr algn="ctr"/>
            <a:r>
              <a:rPr lang="en-US" sz="3200" b="1" dirty="0">
                <a:solidFill>
                  <a:schemeClr val="bg2"/>
                </a:solidFill>
                <a:latin typeface="+mj-lt"/>
              </a:rPr>
              <a:t>“FLUID INTELLIGENCE”</a:t>
            </a:r>
          </a:p>
        </p:txBody>
      </p:sp>
    </p:spTree>
    <p:extLst>
      <p:ext uri="{BB962C8B-B14F-4D97-AF65-F5344CB8AC3E}">
        <p14:creationId xmlns:p14="http://schemas.microsoft.com/office/powerpoint/2010/main" val="4243989752"/>
      </p:ext>
    </p:extLst>
  </p:cSld>
  <p:clrMapOvr>
    <a:masterClrMapping/>
  </p:clrMapOvr>
</p:sld>
</file>

<file path=ppt/theme/theme1.xml><?xml version="1.0" encoding="utf-8"?>
<a:theme xmlns:a="http://schemas.openxmlformats.org/drawingml/2006/main" name="Office Theme">
  <a:themeElements>
    <a:clrScheme name="AEI BRANDING">
      <a:dk1>
        <a:srgbClr val="161818"/>
      </a:dk1>
      <a:lt1>
        <a:sysClr val="window" lastClr="FFFFFF"/>
      </a:lt1>
      <a:dk2>
        <a:srgbClr val="014E7F"/>
      </a:dk2>
      <a:lt2>
        <a:srgbClr val="FFFFFF"/>
      </a:lt2>
      <a:accent1>
        <a:srgbClr val="008CCC"/>
      </a:accent1>
      <a:accent2>
        <a:srgbClr val="8E919A"/>
      </a:accent2>
      <a:accent3>
        <a:srgbClr val="A7DFF8"/>
      </a:accent3>
      <a:accent4>
        <a:srgbClr val="014E7F"/>
      </a:accent4>
      <a:accent5>
        <a:srgbClr val="5E5E69"/>
      </a:accent5>
      <a:accent6>
        <a:srgbClr val="67C5F0"/>
      </a:accent6>
      <a:hlink>
        <a:srgbClr val="0563C1"/>
      </a:hlink>
      <a:folHlink>
        <a:srgbClr val="954F72"/>
      </a:folHlink>
    </a:clrScheme>
    <a:fontScheme name="Custom 18">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23FE8A1E21F847BC9780A9DB0893F6" ma:contentTypeVersion="2" ma:contentTypeDescription="Create a new document." ma:contentTypeScope="" ma:versionID="5a6d4b449b05975f8e4c645ca24e1784">
  <xsd:schema xmlns:xsd="http://www.w3.org/2001/XMLSchema" xmlns:xs="http://www.w3.org/2001/XMLSchema" xmlns:p="http://schemas.microsoft.com/office/2006/metadata/properties" xmlns:ns2="15342CFE-732E-4564-8E3E-CA44680B7448" xmlns:ns3="15342cfe-732e-4564-8e3e-ca44680b7448" targetNamespace="http://schemas.microsoft.com/office/2006/metadata/properties" ma:root="true" ma:fieldsID="1d3f2949c225fdb0508c4cf36974e349" ns2:_="" ns3:_="">
    <xsd:import namespace="15342CFE-732E-4564-8E3E-CA44680B7448"/>
    <xsd:import namespace="15342cfe-732e-4564-8e3e-ca44680b7448"/>
    <xsd:element name="properties">
      <xsd:complexType>
        <xsd:sequence>
          <xsd:element name="documentManagement">
            <xsd:complexType>
              <xsd:all>
                <xsd:element ref="ns2:AlternateThumbnailUrl" minOccurs="0"/>
                <xsd:element ref="ns3: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342CFE-732E-4564-8E3E-CA44680B7448" elementFormDefault="qualified">
    <xsd:import namespace="http://schemas.microsoft.com/office/2006/documentManagement/types"/>
    <xsd:import namespace="http://schemas.microsoft.com/office/infopath/2007/PartnerControls"/>
    <xsd:element name="AlternateThumbnailUrl" ma:index="8" nillable="true" ma:displayName="Preview Image URL" ma:description="Link to the image that will be shown as the preview for this asset" ma:format="Image" ma:internalName="AlternateThumbnail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5342cfe-732e-4564-8e3e-ca44680b7448" elementFormDefault="qualified">
    <xsd:import namespace="http://schemas.microsoft.com/office/2006/documentManagement/types"/>
    <xsd:import namespace="http://schemas.microsoft.com/office/infopath/2007/PartnerControls"/>
    <xsd:element name="Details" ma:index="9" nillable="true" ma:displayName="Details" ma:internalName="Detail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lternateThumbnailUrl xmlns="15342CFE-732E-4564-8E3E-CA44680B7448">
      <Url>http://portal.aei.org/Communications_Departments/Thumbs/Powerpoint.jpg</Url>
      <Description xsi:nil="true"/>
    </AlternateThumbnailUrl>
    <Details xmlns="15342cfe-732e-4564-8e3e-ca44680b744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315D16-8C5B-41B2-A922-8A6A92061E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342CFE-732E-4564-8E3E-CA44680B7448"/>
    <ds:schemaRef ds:uri="15342cfe-732e-4564-8e3e-ca44680b74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A191A21-F50B-484E-882B-F629BCC8AF35}">
  <ds:schemaRefs>
    <ds:schemaRef ds:uri="http://purl.org/dc/dcmitype/"/>
    <ds:schemaRef ds:uri="http://schemas.openxmlformats.org/package/2006/metadata/core-properties"/>
    <ds:schemaRef ds:uri="http://purl.org/dc/elements/1.1/"/>
    <ds:schemaRef ds:uri="http://www.w3.org/XML/1998/namespace"/>
    <ds:schemaRef ds:uri="http://schemas.microsoft.com/office/2006/documentManagement/types"/>
    <ds:schemaRef ds:uri="http://schemas.microsoft.com/office/2006/metadata/properties"/>
    <ds:schemaRef ds:uri="15342cfe-732e-4564-8e3e-ca44680b7448"/>
    <ds:schemaRef ds:uri="15342CFE-732E-4564-8E3E-CA44680B7448"/>
    <ds:schemaRef ds:uri="http://purl.org/dc/terms/"/>
    <ds:schemaRef ds:uri="http://schemas.microsoft.com/office/infopath/2007/PartnerControls"/>
  </ds:schemaRefs>
</ds:datastoreItem>
</file>

<file path=customXml/itemProps3.xml><?xml version="1.0" encoding="utf-8"?>
<ds:datastoreItem xmlns:ds="http://schemas.openxmlformats.org/officeDocument/2006/customXml" ds:itemID="{A1742C9E-6A1D-4276-A2B6-BD3D56741F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99094</TotalTime>
  <Words>1170</Words>
  <Application>Microsoft Macintosh PowerPoint</Application>
  <PresentationFormat>Widescreen</PresentationFormat>
  <Paragraphs>165</Paragraphs>
  <Slides>27</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Poppins Medium</vt:lpstr>
      <vt:lpstr>Gibson Light</vt:lpstr>
      <vt:lpstr>Calibri</vt:lpstr>
      <vt:lpstr>Poppins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FLUID VS. CRYSTALLIZED INTELLIGENCE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Arthur Brooks</dc:creator>
  <cp:lastModifiedBy>Joanna Moss</cp:lastModifiedBy>
  <cp:revision>1528</cp:revision>
  <cp:lastPrinted>2018-02-23T13:52:23Z</cp:lastPrinted>
  <dcterms:created xsi:type="dcterms:W3CDTF">2015-03-30T20:08:50Z</dcterms:created>
  <dcterms:modified xsi:type="dcterms:W3CDTF">2023-11-08T15:51:09Z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0x010100E423FE8A1E21F847BC9780A9DB0893F6</vt:lpwstr>
  </property>
</Properties>
</file>